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Poppins Ultra-Bold" charset="1" panose="00000900000000000000"/>
      <p:regular r:id="rId28"/>
    </p:embeddedFont>
    <p:embeddedFont>
      <p:font typeface="Poppins" charset="1" panose="00000500000000000000"/>
      <p:regular r:id="rId29"/>
    </p:embeddedFont>
    <p:embeddedFont>
      <p:font typeface="Poppins Bold" charset="1" panose="000008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4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4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5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58.png" Type="http://schemas.openxmlformats.org/officeDocument/2006/relationships/image"/><Relationship Id="rId7" Target="https://github.com/GuilhermeVeigaPedromilo/CLP_SENAI.git"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60.png" Type="http://schemas.openxmlformats.org/officeDocument/2006/relationships/image"/><Relationship Id="rId7" Target="https://github.com/GuilhermeVeigaPedromilo/CLP_SENAI.git"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https://github.com/GuilhermeVeigaPedromilo/CLP_SENAI.git"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https://github.com/GuilhermeVeigaPedromilo/CLP_SENAI" TargetMode="External" Type="http://schemas.openxmlformats.org/officeDocument/2006/relationships/hyperlink"/></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11" Target="../media/image14.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14.png" Type="http://schemas.openxmlformats.org/officeDocument/2006/relationships/image"/><Relationship Id="rId6"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18422" y="-289009"/>
            <a:ext cx="7735876" cy="10964879"/>
            <a:chOff x="0" y="0"/>
            <a:chExt cx="10314502" cy="14619839"/>
          </a:xfrm>
        </p:grpSpPr>
        <p:pic>
          <p:nvPicPr>
            <p:cNvPr name="Picture 3" id="3"/>
            <p:cNvPicPr>
              <a:picLocks noChangeAspect="true"/>
            </p:cNvPicPr>
            <p:nvPr/>
          </p:nvPicPr>
          <p:blipFill>
            <a:blip r:embed="rId2"/>
            <a:srcRect l="23543" t="0" r="23543" b="0"/>
            <a:stretch>
              <a:fillRect/>
            </a:stretch>
          </p:blipFill>
          <p:spPr>
            <a:xfrm flipH="false" flipV="false">
              <a:off x="0" y="0"/>
              <a:ext cx="10314502" cy="14619839"/>
            </a:xfrm>
            <a:prstGeom prst="rect">
              <a:avLst/>
            </a:prstGeom>
          </p:spPr>
        </p:pic>
      </p:grpSp>
      <p:grpSp>
        <p:nvGrpSpPr>
          <p:cNvPr name="Group 4" id="4"/>
          <p:cNvGrpSpPr/>
          <p:nvPr/>
        </p:nvGrpSpPr>
        <p:grpSpPr>
          <a:xfrm rot="0">
            <a:off x="-799319" y="8441451"/>
            <a:ext cx="11714131" cy="1067357"/>
            <a:chOff x="0" y="0"/>
            <a:chExt cx="3085203" cy="281115"/>
          </a:xfrm>
        </p:grpSpPr>
        <p:sp>
          <p:nvSpPr>
            <p:cNvPr name="Freeform 5" id="5"/>
            <p:cNvSpPr/>
            <p:nvPr/>
          </p:nvSpPr>
          <p:spPr>
            <a:xfrm flipH="false" flipV="false" rot="0">
              <a:off x="0" y="0"/>
              <a:ext cx="3085203" cy="281115"/>
            </a:xfrm>
            <a:custGeom>
              <a:avLst/>
              <a:gdLst/>
              <a:ahLst/>
              <a:cxnLst/>
              <a:rect r="r" b="b" t="t" l="l"/>
              <a:pathLst>
                <a:path h="281115" w="3085203">
                  <a:moveTo>
                    <a:pt x="0" y="0"/>
                  </a:moveTo>
                  <a:lnTo>
                    <a:pt x="3085203" y="0"/>
                  </a:lnTo>
                  <a:lnTo>
                    <a:pt x="3085203" y="281115"/>
                  </a:lnTo>
                  <a:lnTo>
                    <a:pt x="0" y="281115"/>
                  </a:lnTo>
                  <a:close/>
                </a:path>
              </a:pathLst>
            </a:custGeom>
            <a:solidFill>
              <a:srgbClr val="960000"/>
            </a:solidFill>
          </p:spPr>
        </p:sp>
        <p:sp>
          <p:nvSpPr>
            <p:cNvPr name="TextBox 6" id="6"/>
            <p:cNvSpPr txBox="true"/>
            <p:nvPr/>
          </p:nvSpPr>
          <p:spPr>
            <a:xfrm>
              <a:off x="0" y="-38100"/>
              <a:ext cx="3085203" cy="31921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2804932">
            <a:off x="8251276" y="3409271"/>
            <a:ext cx="7117467" cy="7492071"/>
          </a:xfrm>
          <a:custGeom>
            <a:avLst/>
            <a:gdLst/>
            <a:ahLst/>
            <a:cxnLst/>
            <a:rect r="r" b="b" t="t" l="l"/>
            <a:pathLst>
              <a:path h="7492071" w="7117467">
                <a:moveTo>
                  <a:pt x="0" y="0"/>
                </a:moveTo>
                <a:lnTo>
                  <a:pt x="7117467" y="0"/>
                </a:lnTo>
                <a:lnTo>
                  <a:pt x="7117467" y="7492071"/>
                </a:lnTo>
                <a:lnTo>
                  <a:pt x="0" y="74920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2804932">
            <a:off x="7497970" y="-2190712"/>
            <a:ext cx="7002623" cy="7371182"/>
          </a:xfrm>
          <a:custGeom>
            <a:avLst/>
            <a:gdLst/>
            <a:ahLst/>
            <a:cxnLst/>
            <a:rect r="r" b="b" t="t" l="l"/>
            <a:pathLst>
              <a:path h="7371182" w="7002623">
                <a:moveTo>
                  <a:pt x="0" y="0"/>
                </a:moveTo>
                <a:lnTo>
                  <a:pt x="7002622" y="0"/>
                </a:lnTo>
                <a:lnTo>
                  <a:pt x="7002622" y="7371182"/>
                </a:lnTo>
                <a:lnTo>
                  <a:pt x="0" y="73711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true" rot="-864092">
            <a:off x="8073620" y="-1254388"/>
            <a:ext cx="2873203" cy="4700536"/>
          </a:xfrm>
          <a:custGeom>
            <a:avLst/>
            <a:gdLst/>
            <a:ahLst/>
            <a:cxnLst/>
            <a:rect r="r" b="b" t="t" l="l"/>
            <a:pathLst>
              <a:path h="4700536" w="2873203">
                <a:moveTo>
                  <a:pt x="2873203" y="4700537"/>
                </a:moveTo>
                <a:lnTo>
                  <a:pt x="0" y="4700537"/>
                </a:lnTo>
                <a:lnTo>
                  <a:pt x="0" y="0"/>
                </a:lnTo>
                <a:lnTo>
                  <a:pt x="2873203" y="0"/>
                </a:lnTo>
                <a:lnTo>
                  <a:pt x="2873203" y="4700537"/>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2804932">
            <a:off x="9580689" y="5693726"/>
            <a:ext cx="1168213" cy="1229698"/>
          </a:xfrm>
          <a:custGeom>
            <a:avLst/>
            <a:gdLst/>
            <a:ahLst/>
            <a:cxnLst/>
            <a:rect r="r" b="b" t="t" l="l"/>
            <a:pathLst>
              <a:path h="1229698" w="1168213">
                <a:moveTo>
                  <a:pt x="0" y="0"/>
                </a:moveTo>
                <a:lnTo>
                  <a:pt x="1168213" y="0"/>
                </a:lnTo>
                <a:lnTo>
                  <a:pt x="1168213" y="1229698"/>
                </a:lnTo>
                <a:lnTo>
                  <a:pt x="0" y="1229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true" rot="3621560">
            <a:off x="11317337" y="8494580"/>
            <a:ext cx="2515171" cy="4114800"/>
          </a:xfrm>
          <a:custGeom>
            <a:avLst/>
            <a:gdLst/>
            <a:ahLst/>
            <a:cxnLst/>
            <a:rect r="r" b="b" t="t" l="l"/>
            <a:pathLst>
              <a:path h="4114800" w="2515171">
                <a:moveTo>
                  <a:pt x="0" y="4114800"/>
                </a:moveTo>
                <a:lnTo>
                  <a:pt x="2515171" y="4114800"/>
                </a:lnTo>
                <a:lnTo>
                  <a:pt x="2515171" y="0"/>
                </a:lnTo>
                <a:lnTo>
                  <a:pt x="0" y="0"/>
                </a:lnTo>
                <a:lnTo>
                  <a:pt x="0" y="411480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0807810" y="6648350"/>
            <a:ext cx="434014" cy="4340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15" id="15"/>
          <p:cNvGrpSpPr/>
          <p:nvPr/>
        </p:nvGrpSpPr>
        <p:grpSpPr>
          <a:xfrm rot="0">
            <a:off x="10603736" y="7218026"/>
            <a:ext cx="429958" cy="42995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18" id="18"/>
          <p:cNvGrpSpPr/>
          <p:nvPr/>
        </p:nvGrpSpPr>
        <p:grpSpPr>
          <a:xfrm rot="0">
            <a:off x="10388757" y="7781333"/>
            <a:ext cx="429958" cy="42995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1" id="21"/>
          <p:cNvGrpSpPr/>
          <p:nvPr/>
        </p:nvGrpSpPr>
        <p:grpSpPr>
          <a:xfrm rot="187784">
            <a:off x="12376583" y="132627"/>
            <a:ext cx="355695" cy="35569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4" id="24"/>
          <p:cNvGrpSpPr/>
          <p:nvPr/>
        </p:nvGrpSpPr>
        <p:grpSpPr>
          <a:xfrm rot="187784">
            <a:off x="12530798" y="571305"/>
            <a:ext cx="352371" cy="35237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grpSp>
        <p:nvGrpSpPr>
          <p:cNvPr name="Group 27" id="27"/>
          <p:cNvGrpSpPr/>
          <p:nvPr/>
        </p:nvGrpSpPr>
        <p:grpSpPr>
          <a:xfrm rot="187784">
            <a:off x="12685306" y="1003012"/>
            <a:ext cx="352371" cy="35237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3262"/>
                </a:lnSpc>
              </a:pPr>
            </a:p>
          </p:txBody>
        </p:sp>
      </p:grpSp>
      <p:sp>
        <p:nvSpPr>
          <p:cNvPr name="Freeform 30" id="30"/>
          <p:cNvSpPr/>
          <p:nvPr/>
        </p:nvSpPr>
        <p:spPr>
          <a:xfrm flipH="false" flipV="false" rot="0">
            <a:off x="706686" y="8780637"/>
            <a:ext cx="437405" cy="437405"/>
          </a:xfrm>
          <a:custGeom>
            <a:avLst/>
            <a:gdLst/>
            <a:ahLst/>
            <a:cxnLst/>
            <a:rect r="r" b="b" t="t" l="l"/>
            <a:pathLst>
              <a:path h="437405" w="437405">
                <a:moveTo>
                  <a:pt x="0" y="0"/>
                </a:moveTo>
                <a:lnTo>
                  <a:pt x="437405" y="0"/>
                </a:lnTo>
                <a:lnTo>
                  <a:pt x="437405" y="437406"/>
                </a:lnTo>
                <a:lnTo>
                  <a:pt x="0" y="4374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6293957" y="814848"/>
            <a:ext cx="904102" cy="904102"/>
          </a:xfrm>
          <a:custGeom>
            <a:avLst/>
            <a:gdLst/>
            <a:ahLst/>
            <a:cxnLst/>
            <a:rect r="r" b="b" t="t" l="l"/>
            <a:pathLst>
              <a:path h="904102" w="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0">
            <a:off x="7924771" y="6308575"/>
            <a:ext cx="904102" cy="904102"/>
          </a:xfrm>
          <a:custGeom>
            <a:avLst/>
            <a:gdLst/>
            <a:ahLst/>
            <a:cxnLst/>
            <a:rect r="r" b="b" t="t" l="l"/>
            <a:pathLst>
              <a:path h="904102" w="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3" id="33"/>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15"/>
            <a:stretch>
              <a:fillRect l="0" t="0" r="0" b="0"/>
            </a:stretch>
          </a:blipFill>
        </p:spPr>
      </p:sp>
      <p:sp>
        <p:nvSpPr>
          <p:cNvPr name="TextBox 34" id="34"/>
          <p:cNvSpPr txBox="true"/>
          <p:nvPr/>
        </p:nvSpPr>
        <p:spPr>
          <a:xfrm rot="0">
            <a:off x="706686" y="3412786"/>
            <a:ext cx="7670136" cy="1495295"/>
          </a:xfrm>
          <a:prstGeom prst="rect">
            <a:avLst/>
          </a:prstGeom>
        </p:spPr>
        <p:txBody>
          <a:bodyPr anchor="t" rtlCol="false" tIns="0" lIns="0" bIns="0" rIns="0">
            <a:spAutoFit/>
          </a:bodyPr>
          <a:lstStyle/>
          <a:p>
            <a:pPr algn="l">
              <a:lnSpc>
                <a:spcPts val="11557"/>
              </a:lnSpc>
              <a:spcBef>
                <a:spcPct val="0"/>
              </a:spcBef>
            </a:pPr>
            <a:r>
              <a:rPr lang="en-US" b="true" sz="8255">
                <a:solidFill>
                  <a:srgbClr val="960000"/>
                </a:solidFill>
                <a:latin typeface="Poppins Ultra-Bold"/>
                <a:ea typeface="Poppins Ultra-Bold"/>
                <a:cs typeface="Poppins Ultra-Bold"/>
                <a:sym typeface="Poppins Ultra-Bold"/>
              </a:rPr>
              <a:t>CLP - SENAI</a:t>
            </a:r>
          </a:p>
        </p:txBody>
      </p:sp>
      <p:sp>
        <p:nvSpPr>
          <p:cNvPr name="TextBox 35" id="35"/>
          <p:cNvSpPr txBox="true"/>
          <p:nvPr/>
        </p:nvSpPr>
        <p:spPr>
          <a:xfrm rot="0">
            <a:off x="706686" y="2911260"/>
            <a:ext cx="7442835" cy="860934"/>
          </a:xfrm>
          <a:prstGeom prst="rect">
            <a:avLst/>
          </a:prstGeom>
        </p:spPr>
        <p:txBody>
          <a:bodyPr anchor="t" rtlCol="false" tIns="0" lIns="0" bIns="0" rIns="0">
            <a:spAutoFit/>
          </a:bodyPr>
          <a:lstStyle/>
          <a:p>
            <a:pPr algn="l">
              <a:lnSpc>
                <a:spcPts val="6621"/>
              </a:lnSpc>
              <a:spcBef>
                <a:spcPct val="0"/>
              </a:spcBef>
            </a:pPr>
            <a:r>
              <a:rPr lang="en-US" sz="4729">
                <a:solidFill>
                  <a:srgbClr val="000000"/>
                </a:solidFill>
                <a:latin typeface="Poppins"/>
                <a:ea typeface="Poppins"/>
                <a:cs typeface="Poppins"/>
                <a:sym typeface="Poppins"/>
              </a:rPr>
              <a:t>Apresentação de Projeto</a:t>
            </a:r>
          </a:p>
        </p:txBody>
      </p:sp>
      <p:sp>
        <p:nvSpPr>
          <p:cNvPr name="TextBox 36" id="36"/>
          <p:cNvSpPr txBox="true"/>
          <p:nvPr/>
        </p:nvSpPr>
        <p:spPr>
          <a:xfrm rot="0">
            <a:off x="1196124" y="8860502"/>
            <a:ext cx="6953396" cy="282446"/>
          </a:xfrm>
          <a:prstGeom prst="rect">
            <a:avLst/>
          </a:prstGeom>
        </p:spPr>
        <p:txBody>
          <a:bodyPr anchor="t" rtlCol="false" tIns="0" lIns="0" bIns="0" rIns="0">
            <a:spAutoFit/>
          </a:bodyPr>
          <a:lstStyle/>
          <a:p>
            <a:pPr algn="l">
              <a:lnSpc>
                <a:spcPts val="2282"/>
              </a:lnSpc>
              <a:spcBef>
                <a:spcPct val="0"/>
              </a:spcBef>
            </a:pPr>
            <a:r>
              <a:rPr lang="en-US" sz="1630">
                <a:solidFill>
                  <a:srgbClr val="FFFFFF"/>
                </a:solidFill>
                <a:latin typeface="Poppins"/>
                <a:ea typeface="Poppins"/>
                <a:cs typeface="Poppins"/>
                <a:sym typeface="Poppins"/>
              </a:rPr>
              <a:t>https://github.com/GuilhermeVeigaPedromilo/CLP_SENAI.git</a:t>
            </a:r>
          </a:p>
        </p:txBody>
      </p:sp>
      <p:sp>
        <p:nvSpPr>
          <p:cNvPr name="TextBox 37" id="37"/>
          <p:cNvSpPr txBox="true"/>
          <p:nvPr/>
        </p:nvSpPr>
        <p:spPr>
          <a:xfrm rot="0">
            <a:off x="706686" y="9767019"/>
            <a:ext cx="7442835" cy="276225"/>
          </a:xfrm>
          <a:prstGeom prst="rect">
            <a:avLst/>
          </a:prstGeom>
        </p:spPr>
        <p:txBody>
          <a:bodyPr anchor="t" rtlCol="false" tIns="0" lIns="0" bIns="0" rIns="0">
            <a:spAutoFit/>
          </a:bodyPr>
          <a:lstStyle/>
          <a:p>
            <a:pPr algn="l">
              <a:lnSpc>
                <a:spcPts val="2100"/>
              </a:lnSpc>
              <a:spcBef>
                <a:spcPct val="0"/>
              </a:spcBef>
            </a:pPr>
            <a:r>
              <a:rPr lang="en-US" b="true" sz="1500">
                <a:solidFill>
                  <a:srgbClr val="000000"/>
                </a:solidFill>
                <a:latin typeface="Poppins Bold"/>
                <a:ea typeface="Poppins Bold"/>
                <a:cs typeface="Poppins Bold"/>
                <a:sym typeface="Poppins Bold"/>
              </a:rPr>
              <a:t>Escola SENAI “Prof. João Baptista Salles - Curso Técnico em Eletroeletônica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16666" r="0" b="-16666"/>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051820" y="3360983"/>
            <a:ext cx="9996205" cy="5635360"/>
          </a:xfrm>
          <a:custGeom>
            <a:avLst/>
            <a:gdLst/>
            <a:ahLst/>
            <a:cxnLst/>
            <a:rect r="r" b="b" t="t" l="l"/>
            <a:pathLst>
              <a:path h="5635360" w="9996205">
                <a:moveTo>
                  <a:pt x="0" y="0"/>
                </a:moveTo>
                <a:lnTo>
                  <a:pt x="9996205" y="0"/>
                </a:lnTo>
                <a:lnTo>
                  <a:pt x="9996205" y="5635360"/>
                </a:lnTo>
                <a:lnTo>
                  <a:pt x="0" y="5635360"/>
                </a:lnTo>
                <a:lnTo>
                  <a:pt x="0" y="0"/>
                </a:lnTo>
                <a:close/>
              </a:path>
            </a:pathLst>
          </a:custGeom>
          <a:blipFill>
            <a:blip r:embed="rId6"/>
            <a:stretch>
              <a:fillRect l="0" t="0" r="0" b="0"/>
            </a:stretch>
          </a:blipFill>
        </p:spPr>
      </p:sp>
      <p:sp>
        <p:nvSpPr>
          <p:cNvPr name="TextBox 7" id="7"/>
          <p:cNvSpPr txBox="true"/>
          <p:nvPr/>
        </p:nvSpPr>
        <p:spPr>
          <a:xfrm rot="0">
            <a:off x="706686" y="1601456"/>
            <a:ext cx="16686474"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Criação de Estufa caseira para criação da PCI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9222" r="0" b="-9222"/>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436170" y="3149252"/>
            <a:ext cx="3415661" cy="6058822"/>
          </a:xfrm>
          <a:custGeom>
            <a:avLst/>
            <a:gdLst/>
            <a:ahLst/>
            <a:cxnLst/>
            <a:rect r="r" b="b" t="t" l="l"/>
            <a:pathLst>
              <a:path h="6058822" w="3415661">
                <a:moveTo>
                  <a:pt x="0" y="0"/>
                </a:moveTo>
                <a:lnTo>
                  <a:pt x="3415660" y="0"/>
                </a:lnTo>
                <a:lnTo>
                  <a:pt x="3415660" y="6058822"/>
                </a:lnTo>
                <a:lnTo>
                  <a:pt x="0" y="6058822"/>
                </a:lnTo>
                <a:lnTo>
                  <a:pt x="0" y="0"/>
                </a:lnTo>
                <a:close/>
              </a:path>
            </a:pathLst>
          </a:custGeom>
          <a:blipFill>
            <a:blip r:embed="rId6"/>
            <a:stretch>
              <a:fillRect l="0" t="0" r="0" b="0"/>
            </a:stretch>
          </a:blipFill>
        </p:spPr>
      </p:sp>
      <p:sp>
        <p:nvSpPr>
          <p:cNvPr name="TextBox 7" id="7"/>
          <p:cNvSpPr txBox="true"/>
          <p:nvPr/>
        </p:nvSpPr>
        <p:spPr>
          <a:xfrm rot="0">
            <a:off x="706686" y="1601456"/>
            <a:ext cx="16686474"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Criação de Método de Secagem para a placa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9222" r="0" b="-9222"/>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356106" y="3000184"/>
            <a:ext cx="3575789" cy="6356958"/>
          </a:xfrm>
          <a:custGeom>
            <a:avLst/>
            <a:gdLst/>
            <a:ahLst/>
            <a:cxnLst/>
            <a:rect r="r" b="b" t="t" l="l"/>
            <a:pathLst>
              <a:path h="6356958" w="3575789">
                <a:moveTo>
                  <a:pt x="0" y="0"/>
                </a:moveTo>
                <a:lnTo>
                  <a:pt x="3575788" y="0"/>
                </a:lnTo>
                <a:lnTo>
                  <a:pt x="3575788" y="6356958"/>
                </a:lnTo>
                <a:lnTo>
                  <a:pt x="0" y="6356958"/>
                </a:lnTo>
                <a:lnTo>
                  <a:pt x="0" y="0"/>
                </a:lnTo>
                <a:close/>
              </a:path>
            </a:pathLst>
          </a:custGeom>
          <a:blipFill>
            <a:blip r:embed="rId6"/>
            <a:stretch>
              <a:fillRect l="0" t="0" r="0" b="0"/>
            </a:stretch>
          </a:blipFill>
        </p:spPr>
      </p:sp>
      <p:sp>
        <p:nvSpPr>
          <p:cNvPr name="TextBox 7" id="7"/>
          <p:cNvSpPr txBox="true"/>
          <p:nvPr/>
        </p:nvSpPr>
        <p:spPr>
          <a:xfrm rot="0">
            <a:off x="706686" y="1601456"/>
            <a:ext cx="16686474"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Placa sob efeito de luz UV</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9222" r="0" b="-9222"/>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06686" y="5143500"/>
            <a:ext cx="8023088" cy="4603247"/>
          </a:xfrm>
          <a:custGeom>
            <a:avLst/>
            <a:gdLst/>
            <a:ahLst/>
            <a:cxnLst/>
            <a:rect r="r" b="b" t="t" l="l"/>
            <a:pathLst>
              <a:path h="4603247" w="8023088">
                <a:moveTo>
                  <a:pt x="0" y="0"/>
                </a:moveTo>
                <a:lnTo>
                  <a:pt x="8023088" y="0"/>
                </a:lnTo>
                <a:lnTo>
                  <a:pt x="8023088" y="4603247"/>
                </a:lnTo>
                <a:lnTo>
                  <a:pt x="0" y="4603247"/>
                </a:lnTo>
                <a:lnTo>
                  <a:pt x="0" y="0"/>
                </a:lnTo>
                <a:close/>
              </a:path>
            </a:pathLst>
          </a:custGeom>
          <a:blipFill>
            <a:blip r:embed="rId6"/>
            <a:stretch>
              <a:fillRect l="0" t="0" r="0" b="0"/>
            </a:stretch>
          </a:blipFill>
        </p:spPr>
      </p:sp>
      <p:sp>
        <p:nvSpPr>
          <p:cNvPr name="Freeform 7" id="7"/>
          <p:cNvSpPr/>
          <p:nvPr/>
        </p:nvSpPr>
        <p:spPr>
          <a:xfrm flipH="false" flipV="false" rot="0">
            <a:off x="9144000" y="5230942"/>
            <a:ext cx="7810677" cy="4428362"/>
          </a:xfrm>
          <a:custGeom>
            <a:avLst/>
            <a:gdLst/>
            <a:ahLst/>
            <a:cxnLst/>
            <a:rect r="r" b="b" t="t" l="l"/>
            <a:pathLst>
              <a:path h="4428362" w="7810677">
                <a:moveTo>
                  <a:pt x="0" y="0"/>
                </a:moveTo>
                <a:lnTo>
                  <a:pt x="7810677" y="0"/>
                </a:lnTo>
                <a:lnTo>
                  <a:pt x="7810677" y="4428363"/>
                </a:lnTo>
                <a:lnTo>
                  <a:pt x="0" y="4428363"/>
                </a:lnTo>
                <a:lnTo>
                  <a:pt x="0" y="0"/>
                </a:lnTo>
                <a:close/>
              </a:path>
            </a:pathLst>
          </a:custGeom>
          <a:blipFill>
            <a:blip r:embed="rId7"/>
            <a:stretch>
              <a:fillRect l="0" t="0" r="-19992" b="0"/>
            </a:stretch>
          </a:blipFill>
        </p:spPr>
      </p:sp>
      <p:sp>
        <p:nvSpPr>
          <p:cNvPr name="TextBox 8" id="8"/>
          <p:cNvSpPr txBox="true"/>
          <p:nvPr/>
        </p:nvSpPr>
        <p:spPr>
          <a:xfrm rot="0">
            <a:off x="706686" y="1601456"/>
            <a:ext cx="12816658"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Desenvolvimento do Software</a:t>
            </a:r>
          </a:p>
        </p:txBody>
      </p:sp>
      <p:sp>
        <p:nvSpPr>
          <p:cNvPr name="TextBox 9" id="9"/>
          <p:cNvSpPr txBox="true"/>
          <p:nvPr/>
        </p:nvSpPr>
        <p:spPr>
          <a:xfrm rot="0">
            <a:off x="706686" y="2750934"/>
            <a:ext cx="15524713" cy="2409571"/>
          </a:xfrm>
          <a:prstGeom prst="rect">
            <a:avLst/>
          </a:prstGeom>
        </p:spPr>
        <p:txBody>
          <a:bodyPr anchor="t" rtlCol="false" tIns="0" lIns="0" bIns="0" rIns="0">
            <a:spAutoFit/>
          </a:bodyPr>
          <a:lstStyle/>
          <a:p>
            <a:pPr algn="just">
              <a:lnSpc>
                <a:spcPts val="3163"/>
              </a:lnSpc>
            </a:pPr>
            <a:r>
              <a:rPr lang="en-US" sz="2259">
                <a:solidFill>
                  <a:srgbClr val="000000"/>
                </a:solidFill>
                <a:latin typeface="Poppins"/>
                <a:ea typeface="Poppins"/>
                <a:cs typeface="Poppins"/>
                <a:sym typeface="Poppins"/>
              </a:rPr>
              <a:t>O desenvolvimento do software foi dividido em duas etapas principais:</a:t>
            </a:r>
          </a:p>
          <a:p>
            <a:pPr algn="just" marL="487933" indent="-243967" lvl="1">
              <a:lnSpc>
                <a:spcPts val="3163"/>
              </a:lnSpc>
              <a:buFont typeface="Arial"/>
              <a:buChar char="•"/>
            </a:pPr>
            <a:r>
              <a:rPr lang="en-US" sz="2259">
                <a:solidFill>
                  <a:srgbClr val="000000"/>
                </a:solidFill>
                <a:latin typeface="Poppins"/>
                <a:ea typeface="Poppins"/>
                <a:cs typeface="Poppins"/>
                <a:sym typeface="Poppins"/>
              </a:rPr>
              <a:t>Lógica de Controle (CLP): responsável por simular as funções de um CLP, realizando a comunicação com a IHM e o gerenciamento dos sinais de entrada e saída.</a:t>
            </a:r>
          </a:p>
          <a:p>
            <a:pPr algn="just" marL="487933" indent="-243967" lvl="1">
              <a:lnSpc>
                <a:spcPts val="3163"/>
              </a:lnSpc>
              <a:buFont typeface="Arial"/>
              <a:buChar char="•"/>
            </a:pPr>
            <a:r>
              <a:rPr lang="en-US" sz="2259">
                <a:solidFill>
                  <a:srgbClr val="000000"/>
                </a:solidFill>
                <a:latin typeface="Poppins"/>
                <a:ea typeface="Poppins"/>
                <a:cs typeface="Poppins"/>
                <a:sym typeface="Poppins"/>
              </a:rPr>
              <a:t>Interface Homem-Máquina (IHM): permite a interação do usuário com o sistema, possibilitando a configuração e o monitoramento das entradas e saídas de forma intuitiva via navegador.</a:t>
            </a:r>
          </a:p>
          <a:p>
            <a:pPr algn="just">
              <a:lnSpc>
                <a:spcPts val="316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9222" r="0" b="-9222"/>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706686" y="1601456"/>
            <a:ext cx="12816658"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Testes de Funcionalidades</a:t>
            </a:r>
          </a:p>
        </p:txBody>
      </p:sp>
      <p:sp>
        <p:nvSpPr>
          <p:cNvPr name="TextBox 7" id="7"/>
          <p:cNvSpPr txBox="true"/>
          <p:nvPr/>
        </p:nvSpPr>
        <p:spPr>
          <a:xfrm rot="0">
            <a:off x="706686" y="2750934"/>
            <a:ext cx="15524713" cy="1609471"/>
          </a:xfrm>
          <a:prstGeom prst="rect">
            <a:avLst/>
          </a:prstGeom>
        </p:spPr>
        <p:txBody>
          <a:bodyPr anchor="t" rtlCol="false" tIns="0" lIns="0" bIns="0" rIns="0">
            <a:spAutoFit/>
          </a:bodyPr>
          <a:lstStyle/>
          <a:p>
            <a:pPr algn="just">
              <a:lnSpc>
                <a:spcPts val="3163"/>
              </a:lnSpc>
              <a:spcBef>
                <a:spcPct val="0"/>
              </a:spcBef>
            </a:pPr>
            <a:r>
              <a:rPr lang="en-US" sz="2259">
                <a:solidFill>
                  <a:srgbClr val="000000"/>
                </a:solidFill>
                <a:latin typeface="Poppins"/>
                <a:ea typeface="Poppins"/>
                <a:cs typeface="Poppins"/>
                <a:sym typeface="Poppins"/>
              </a:rPr>
              <a:t>Durante o desenvolvimento da PCI foram feito testes de conectividade e no desenvolvimento do software foram verificados todas as entradas de informação, comunicação e execução de ações. Pode-se concluir que todas as funções são executadas como esperado, porém há melhorias a ser feitas para futuras atualizações deste projeto.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9222" r="0" b="-9222"/>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128164" y="2687659"/>
            <a:ext cx="8031672" cy="6982008"/>
          </a:xfrm>
          <a:custGeom>
            <a:avLst/>
            <a:gdLst/>
            <a:ahLst/>
            <a:cxnLst/>
            <a:rect r="r" b="b" t="t" l="l"/>
            <a:pathLst>
              <a:path h="6982008" w="8031672">
                <a:moveTo>
                  <a:pt x="0" y="0"/>
                </a:moveTo>
                <a:lnTo>
                  <a:pt x="8031672" y="0"/>
                </a:lnTo>
                <a:lnTo>
                  <a:pt x="8031672" y="6982008"/>
                </a:lnTo>
                <a:lnTo>
                  <a:pt x="0" y="6982008"/>
                </a:lnTo>
                <a:lnTo>
                  <a:pt x="0" y="0"/>
                </a:lnTo>
                <a:close/>
              </a:path>
            </a:pathLst>
          </a:custGeom>
          <a:blipFill>
            <a:blip r:embed="rId6"/>
            <a:stretch>
              <a:fillRect l="-25357" t="-110750" r="0" b="-109701"/>
            </a:stretch>
          </a:blipFill>
        </p:spPr>
      </p:sp>
      <p:sp>
        <p:nvSpPr>
          <p:cNvPr name="TextBox 7" id="7"/>
          <p:cNvSpPr txBox="true"/>
          <p:nvPr/>
        </p:nvSpPr>
        <p:spPr>
          <a:xfrm rot="0">
            <a:off x="706686" y="1601456"/>
            <a:ext cx="12816658"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Resultado Final da Fabricação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blip>
            <a:stretch>
              <a:fillRect l="0" t="-9333" r="0" b="-9333"/>
            </a:stretch>
          </a:blipFill>
        </p:spPr>
      </p:sp>
      <p:sp>
        <p:nvSpPr>
          <p:cNvPr name="Freeform 3" id="3"/>
          <p:cNvSpPr/>
          <p:nvPr/>
        </p:nvSpPr>
        <p:spPr>
          <a:xfrm flipH="false" flipV="false" rot="4939991">
            <a:off x="13671783" y="-2788283"/>
            <a:ext cx="10745672" cy="11311234"/>
          </a:xfrm>
          <a:custGeom>
            <a:avLst/>
            <a:gdLst/>
            <a:ahLst/>
            <a:cxnLst/>
            <a:rect r="r" b="b" t="t" l="l"/>
            <a:pathLst>
              <a:path h="11311234" w="10745672">
                <a:moveTo>
                  <a:pt x="0" y="0"/>
                </a:moveTo>
                <a:lnTo>
                  <a:pt x="10745672" y="0"/>
                </a:lnTo>
                <a:lnTo>
                  <a:pt x="10745672" y="11311233"/>
                </a:lnTo>
                <a:lnTo>
                  <a:pt x="0" y="113112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460293" y="4573905"/>
            <a:ext cx="11367414" cy="977265"/>
          </a:xfrm>
          <a:prstGeom prst="rect">
            <a:avLst/>
          </a:prstGeom>
        </p:spPr>
        <p:txBody>
          <a:bodyPr anchor="t" rtlCol="false" tIns="0" lIns="0" bIns="0" rIns="0">
            <a:spAutoFit/>
          </a:bodyPr>
          <a:lstStyle/>
          <a:p>
            <a:pPr algn="ctr">
              <a:lnSpc>
                <a:spcPts val="7559"/>
              </a:lnSpc>
              <a:spcBef>
                <a:spcPct val="0"/>
              </a:spcBef>
            </a:pPr>
            <a:r>
              <a:rPr lang="en-US" b="true" sz="5399" spc="-161">
                <a:solidFill>
                  <a:srgbClr val="A71720"/>
                </a:solidFill>
                <a:latin typeface="Poppins Bold"/>
                <a:ea typeface="Poppins Bold"/>
                <a:cs typeface="Poppins Bold"/>
                <a:sym typeface="Poppins Bold"/>
              </a:rPr>
              <a:t>Funcionalidades do CLP-SENAI</a:t>
            </a:r>
          </a:p>
        </p:txBody>
      </p:sp>
      <p:sp>
        <p:nvSpPr>
          <p:cNvPr name="Freeform 5" id="5"/>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6" id="6"/>
          <p:cNvSpPr/>
          <p:nvPr/>
        </p:nvSpPr>
        <p:spPr>
          <a:xfrm flipH="false" flipV="false" rot="4897681">
            <a:off x="-3479296" y="5473625"/>
            <a:ext cx="10392147" cy="10939102"/>
          </a:xfrm>
          <a:custGeom>
            <a:avLst/>
            <a:gdLst/>
            <a:ahLst/>
            <a:cxnLst/>
            <a:rect r="r" b="b" t="t" l="l"/>
            <a:pathLst>
              <a:path h="10939102" w="10392147">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16666" r="0" b="-16666"/>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63181" y="5807266"/>
            <a:ext cx="6867703" cy="3863083"/>
          </a:xfrm>
          <a:custGeom>
            <a:avLst/>
            <a:gdLst/>
            <a:ahLst/>
            <a:cxnLst/>
            <a:rect r="r" b="b" t="t" l="l"/>
            <a:pathLst>
              <a:path h="3863083" w="6867703">
                <a:moveTo>
                  <a:pt x="0" y="0"/>
                </a:moveTo>
                <a:lnTo>
                  <a:pt x="6867703" y="0"/>
                </a:lnTo>
                <a:lnTo>
                  <a:pt x="6867703" y="3863083"/>
                </a:lnTo>
                <a:lnTo>
                  <a:pt x="0" y="3863083"/>
                </a:lnTo>
                <a:lnTo>
                  <a:pt x="0" y="0"/>
                </a:lnTo>
                <a:close/>
              </a:path>
            </a:pathLst>
          </a:custGeom>
          <a:blipFill>
            <a:blip r:embed="rId6"/>
            <a:stretch>
              <a:fillRect l="0" t="0" r="0" b="0"/>
            </a:stretch>
          </a:blipFill>
        </p:spPr>
      </p:sp>
      <p:sp>
        <p:nvSpPr>
          <p:cNvPr name="Freeform 7" id="7"/>
          <p:cNvSpPr/>
          <p:nvPr/>
        </p:nvSpPr>
        <p:spPr>
          <a:xfrm flipH="false" flipV="false" rot="0">
            <a:off x="12750500" y="508764"/>
            <a:ext cx="4605897" cy="4803793"/>
          </a:xfrm>
          <a:custGeom>
            <a:avLst/>
            <a:gdLst/>
            <a:ahLst/>
            <a:cxnLst/>
            <a:rect r="r" b="b" t="t" l="l"/>
            <a:pathLst>
              <a:path h="4803793" w="4605897">
                <a:moveTo>
                  <a:pt x="0" y="0"/>
                </a:moveTo>
                <a:lnTo>
                  <a:pt x="4605897" y="0"/>
                </a:lnTo>
                <a:lnTo>
                  <a:pt x="4605897" y="4803793"/>
                </a:lnTo>
                <a:lnTo>
                  <a:pt x="0" y="4803793"/>
                </a:lnTo>
                <a:lnTo>
                  <a:pt x="0" y="0"/>
                </a:lnTo>
                <a:close/>
              </a:path>
            </a:pathLst>
          </a:custGeom>
          <a:blipFill>
            <a:blip r:embed="rId7"/>
            <a:stretch>
              <a:fillRect l="-66489" t="0" r="-65280" b="0"/>
            </a:stretch>
          </a:blipFill>
        </p:spPr>
      </p:sp>
      <p:sp>
        <p:nvSpPr>
          <p:cNvPr name="Freeform 8" id="8"/>
          <p:cNvSpPr/>
          <p:nvPr/>
        </p:nvSpPr>
        <p:spPr>
          <a:xfrm flipH="false" flipV="false" rot="0">
            <a:off x="8733785" y="5655457"/>
            <a:ext cx="5440213" cy="4460975"/>
          </a:xfrm>
          <a:custGeom>
            <a:avLst/>
            <a:gdLst/>
            <a:ahLst/>
            <a:cxnLst/>
            <a:rect r="r" b="b" t="t" l="l"/>
            <a:pathLst>
              <a:path h="4460975" w="5440213">
                <a:moveTo>
                  <a:pt x="0" y="0"/>
                </a:moveTo>
                <a:lnTo>
                  <a:pt x="5440213" y="0"/>
                </a:lnTo>
                <a:lnTo>
                  <a:pt x="5440213" y="4460975"/>
                </a:lnTo>
                <a:lnTo>
                  <a:pt x="0" y="4460975"/>
                </a:lnTo>
                <a:lnTo>
                  <a:pt x="0" y="0"/>
                </a:lnTo>
                <a:close/>
              </a:path>
            </a:pathLst>
          </a:custGeom>
          <a:blipFill>
            <a:blip r:embed="rId8"/>
            <a:stretch>
              <a:fillRect l="0" t="0" r="0" b="0"/>
            </a:stretch>
          </a:blipFill>
        </p:spPr>
      </p:sp>
      <p:sp>
        <p:nvSpPr>
          <p:cNvPr name="TextBox 9" id="9"/>
          <p:cNvSpPr txBox="true"/>
          <p:nvPr/>
        </p:nvSpPr>
        <p:spPr>
          <a:xfrm rot="0">
            <a:off x="706686" y="1601456"/>
            <a:ext cx="9819134"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Interface Homem-Máquina</a:t>
            </a:r>
          </a:p>
        </p:txBody>
      </p:sp>
      <p:sp>
        <p:nvSpPr>
          <p:cNvPr name="TextBox 10" id="10"/>
          <p:cNvSpPr txBox="true"/>
          <p:nvPr/>
        </p:nvSpPr>
        <p:spPr>
          <a:xfrm rot="0">
            <a:off x="706686" y="2750934"/>
            <a:ext cx="9720577" cy="2409571"/>
          </a:xfrm>
          <a:prstGeom prst="rect">
            <a:avLst/>
          </a:prstGeom>
        </p:spPr>
        <p:txBody>
          <a:bodyPr anchor="t" rtlCol="false" tIns="0" lIns="0" bIns="0" rIns="0">
            <a:spAutoFit/>
          </a:bodyPr>
          <a:lstStyle/>
          <a:p>
            <a:pPr algn="just">
              <a:lnSpc>
                <a:spcPts val="3163"/>
              </a:lnSpc>
              <a:spcBef>
                <a:spcPct val="0"/>
              </a:spcBef>
            </a:pPr>
            <a:r>
              <a:rPr lang="en-US" sz="2259">
                <a:solidFill>
                  <a:srgbClr val="000000"/>
                </a:solidFill>
                <a:latin typeface="Poppins"/>
                <a:ea typeface="Poppins"/>
                <a:cs typeface="Poppins"/>
                <a:sym typeface="Poppins"/>
              </a:rPr>
              <a:t>O sistema dispõe de uma interface gráfica acessível via navegador, onde os usuários podem monitorar e controlar entradas e saídas digitais e analógicas do CLP. A interface é responsiva e versátil em vários dipositivos, permitindo uma experiência melhor para os usuários do CLP e facilidade para utilizar os recursos dispostos.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16666" r="0" b="-16666"/>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493371" y="4360405"/>
            <a:ext cx="11301259" cy="5565870"/>
          </a:xfrm>
          <a:custGeom>
            <a:avLst/>
            <a:gdLst/>
            <a:ahLst/>
            <a:cxnLst/>
            <a:rect r="r" b="b" t="t" l="l"/>
            <a:pathLst>
              <a:path h="5565870" w="11301259">
                <a:moveTo>
                  <a:pt x="0" y="0"/>
                </a:moveTo>
                <a:lnTo>
                  <a:pt x="11301258" y="0"/>
                </a:lnTo>
                <a:lnTo>
                  <a:pt x="11301258" y="5565871"/>
                </a:lnTo>
                <a:lnTo>
                  <a:pt x="0" y="5565871"/>
                </a:lnTo>
                <a:lnTo>
                  <a:pt x="0" y="0"/>
                </a:lnTo>
                <a:close/>
              </a:path>
            </a:pathLst>
          </a:custGeom>
          <a:blipFill>
            <a:blip r:embed="rId6"/>
            <a:stretch>
              <a:fillRect l="0" t="0" r="0" b="0"/>
            </a:stretch>
          </a:blipFill>
        </p:spPr>
      </p:sp>
      <p:sp>
        <p:nvSpPr>
          <p:cNvPr name="TextBox 7" id="7"/>
          <p:cNvSpPr txBox="true"/>
          <p:nvPr/>
        </p:nvSpPr>
        <p:spPr>
          <a:xfrm rot="0">
            <a:off x="706686" y="1601456"/>
            <a:ext cx="14098282"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Recurso Arduino OTA</a:t>
            </a:r>
          </a:p>
        </p:txBody>
      </p:sp>
      <p:sp>
        <p:nvSpPr>
          <p:cNvPr name="TextBox 8" id="8"/>
          <p:cNvSpPr txBox="true"/>
          <p:nvPr/>
        </p:nvSpPr>
        <p:spPr>
          <a:xfrm rot="0">
            <a:off x="706686" y="2750934"/>
            <a:ext cx="16552614" cy="1609471"/>
          </a:xfrm>
          <a:prstGeom prst="rect">
            <a:avLst/>
          </a:prstGeom>
        </p:spPr>
        <p:txBody>
          <a:bodyPr anchor="t" rtlCol="false" tIns="0" lIns="0" bIns="0" rIns="0">
            <a:spAutoFit/>
          </a:bodyPr>
          <a:lstStyle/>
          <a:p>
            <a:pPr algn="just">
              <a:lnSpc>
                <a:spcPts val="3163"/>
              </a:lnSpc>
              <a:spcBef>
                <a:spcPct val="0"/>
              </a:spcBef>
            </a:pPr>
            <a:r>
              <a:rPr lang="en-US" sz="2259">
                <a:solidFill>
                  <a:srgbClr val="000000"/>
                </a:solidFill>
                <a:latin typeface="Poppins"/>
                <a:ea typeface="Poppins"/>
                <a:cs typeface="Poppins"/>
                <a:sym typeface="Poppins"/>
              </a:rPr>
              <a:t>Uma das principais vantagens do sistema é a capacidade de atualizar o firmware sem necessidade de conexão física, utilizando a tecnologia Over-The-Air (OTA). Isso permite melhorias contínuas e correções sem intervenção manual. Exemplo de uso: </a:t>
            </a:r>
            <a:r>
              <a:rPr lang="en-US" sz="2259" u="sng">
                <a:solidFill>
                  <a:srgbClr val="000000"/>
                </a:solidFill>
                <a:latin typeface="Poppins"/>
                <a:ea typeface="Poppins"/>
                <a:cs typeface="Poppins"/>
                <a:sym typeface="Poppins"/>
                <a:hlinkClick r:id="rId7" tooltip="https://github.com/GuilhermeVeigaPedromilo/CLP_SENAI.git"/>
              </a:rPr>
              <a:t>https://github.com/GuilhermeVeigaPedromilo/CLP_SENAI.git</a:t>
            </a:r>
          </a:p>
          <a:p>
            <a:pPr algn="just">
              <a:lnSpc>
                <a:spcPts val="3163"/>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9222" r="0" b="-9222"/>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493371" y="4360405"/>
            <a:ext cx="11301259" cy="5537617"/>
          </a:xfrm>
          <a:custGeom>
            <a:avLst/>
            <a:gdLst/>
            <a:ahLst/>
            <a:cxnLst/>
            <a:rect r="r" b="b" t="t" l="l"/>
            <a:pathLst>
              <a:path h="5537617" w="11301259">
                <a:moveTo>
                  <a:pt x="0" y="0"/>
                </a:moveTo>
                <a:lnTo>
                  <a:pt x="11301258" y="0"/>
                </a:lnTo>
                <a:lnTo>
                  <a:pt x="11301258" y="5537617"/>
                </a:lnTo>
                <a:lnTo>
                  <a:pt x="0" y="5537617"/>
                </a:lnTo>
                <a:lnTo>
                  <a:pt x="0" y="0"/>
                </a:lnTo>
                <a:close/>
              </a:path>
            </a:pathLst>
          </a:custGeom>
          <a:blipFill>
            <a:blip r:embed="rId6"/>
            <a:stretch>
              <a:fillRect l="0" t="0" r="0" b="0"/>
            </a:stretch>
          </a:blipFill>
        </p:spPr>
      </p:sp>
      <p:sp>
        <p:nvSpPr>
          <p:cNvPr name="TextBox 7" id="7"/>
          <p:cNvSpPr txBox="true"/>
          <p:nvPr/>
        </p:nvSpPr>
        <p:spPr>
          <a:xfrm rot="0">
            <a:off x="706686" y="1601456"/>
            <a:ext cx="14098282"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Recurso Smart Ladder</a:t>
            </a:r>
          </a:p>
        </p:txBody>
      </p:sp>
      <p:sp>
        <p:nvSpPr>
          <p:cNvPr name="TextBox 8" id="8"/>
          <p:cNvSpPr txBox="true"/>
          <p:nvPr/>
        </p:nvSpPr>
        <p:spPr>
          <a:xfrm rot="0">
            <a:off x="706686" y="2750934"/>
            <a:ext cx="16552614" cy="1609471"/>
          </a:xfrm>
          <a:prstGeom prst="rect">
            <a:avLst/>
          </a:prstGeom>
        </p:spPr>
        <p:txBody>
          <a:bodyPr anchor="t" rtlCol="false" tIns="0" lIns="0" bIns="0" rIns="0">
            <a:spAutoFit/>
          </a:bodyPr>
          <a:lstStyle/>
          <a:p>
            <a:pPr algn="just">
              <a:lnSpc>
                <a:spcPts val="3163"/>
              </a:lnSpc>
              <a:spcBef>
                <a:spcPct val="0"/>
              </a:spcBef>
            </a:pPr>
            <a:r>
              <a:rPr lang="en-US" sz="2259">
                <a:solidFill>
                  <a:srgbClr val="000000"/>
                </a:solidFill>
                <a:latin typeface="Poppins"/>
                <a:ea typeface="Poppins"/>
                <a:cs typeface="Poppins"/>
                <a:sym typeface="Poppins"/>
              </a:rPr>
              <a:t>Outra funcionalidade que torna o CLP-SENAI flexível é o recurso Smart Ladder. Com este recurso é possível se conectar com CLP e realizar programas de automação em Ladder, os quais são compilados e podem ser utilizados neste CLP. Exemplo de uso: </a:t>
            </a:r>
            <a:r>
              <a:rPr lang="en-US" sz="2259" u="sng">
                <a:solidFill>
                  <a:srgbClr val="000000"/>
                </a:solidFill>
                <a:latin typeface="Poppins"/>
                <a:ea typeface="Poppins"/>
                <a:cs typeface="Poppins"/>
                <a:sym typeface="Poppins"/>
                <a:hlinkClick r:id="rId7" tooltip="https://github.com/GuilhermeVeigaPedromilo/CLP_SENAI.git"/>
              </a:rPr>
              <a:t>https://github.com/GuilhermeVeigaPedromilo/CLP_SENAI.git</a:t>
            </a:r>
          </a:p>
          <a:p>
            <a:pPr algn="just">
              <a:lnSpc>
                <a:spcPts val="3163"/>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14476" y="1028700"/>
            <a:ext cx="5047593" cy="7722462"/>
            <a:chOff x="0" y="0"/>
            <a:chExt cx="4154170" cy="6355588"/>
          </a:xfrm>
        </p:grpSpPr>
        <p:sp>
          <p:nvSpPr>
            <p:cNvPr name="Freeform 3" id="3"/>
            <p:cNvSpPr/>
            <p:nvPr/>
          </p:nvSpPr>
          <p:spPr>
            <a:xfrm flipH="false" flipV="false" rot="0">
              <a:off x="-9398" y="-2667"/>
              <a:ext cx="4172966" cy="6361049"/>
            </a:xfrm>
            <a:custGeom>
              <a:avLst/>
              <a:gdLst/>
              <a:ahLst/>
              <a:cxnLst/>
              <a:rect r="r" b="b" t="t" l="l"/>
              <a:pathLst>
                <a:path h="6361049" w="4172966">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blipFill>
              <a:blip r:embed="rId2"/>
              <a:stretch>
                <a:fillRect l="0" t="0" r="-129646" b="0"/>
              </a:stretch>
            </a:blipFill>
          </p:spPr>
        </p:sp>
      </p:grpSp>
      <p:grpSp>
        <p:nvGrpSpPr>
          <p:cNvPr name="Group 4" id="4"/>
          <p:cNvGrpSpPr/>
          <p:nvPr/>
        </p:nvGrpSpPr>
        <p:grpSpPr>
          <a:xfrm rot="0">
            <a:off x="15338272" y="4889931"/>
            <a:ext cx="4726936" cy="7231880"/>
            <a:chOff x="0" y="0"/>
            <a:chExt cx="4154170" cy="6355588"/>
          </a:xfrm>
        </p:grpSpPr>
        <p:sp>
          <p:nvSpPr>
            <p:cNvPr name="Freeform 5" id="5"/>
            <p:cNvSpPr/>
            <p:nvPr/>
          </p:nvSpPr>
          <p:spPr>
            <a:xfrm flipH="false" flipV="false" rot="0">
              <a:off x="-9398" y="-2667"/>
              <a:ext cx="4172966" cy="6361049"/>
            </a:xfrm>
            <a:custGeom>
              <a:avLst/>
              <a:gdLst/>
              <a:ahLst/>
              <a:cxnLst/>
              <a:rect r="r" b="b" t="t" l="l"/>
              <a:pathLst>
                <a:path h="6361049" w="4172966">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960000"/>
            </a:solidFill>
            <a:ln w="12700">
              <a:solidFill>
                <a:srgbClr val="000000"/>
              </a:solidFill>
            </a:ln>
          </p:spPr>
        </p:sp>
      </p:grpSp>
      <p:grpSp>
        <p:nvGrpSpPr>
          <p:cNvPr name="Group 6" id="6"/>
          <p:cNvGrpSpPr/>
          <p:nvPr/>
        </p:nvGrpSpPr>
        <p:grpSpPr>
          <a:xfrm rot="-340233">
            <a:off x="13479436" y="-3288442"/>
            <a:ext cx="3522253" cy="5388799"/>
            <a:chOff x="0" y="0"/>
            <a:chExt cx="4154170" cy="6355588"/>
          </a:xfrm>
        </p:grpSpPr>
        <p:sp>
          <p:nvSpPr>
            <p:cNvPr name="Freeform 7" id="7"/>
            <p:cNvSpPr/>
            <p:nvPr/>
          </p:nvSpPr>
          <p:spPr>
            <a:xfrm flipH="false" flipV="false" rot="0">
              <a:off x="-9398" y="-2667"/>
              <a:ext cx="4172966" cy="6361049"/>
            </a:xfrm>
            <a:custGeom>
              <a:avLst/>
              <a:gdLst/>
              <a:ahLst/>
              <a:cxnLst/>
              <a:rect r="r" b="b" t="t" l="l"/>
              <a:pathLst>
                <a:path h="6361049" w="4172966">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CD0A0A"/>
            </a:solidFill>
            <a:ln w="12700">
              <a:solidFill>
                <a:srgbClr val="000000"/>
              </a:solidFill>
            </a:ln>
          </p:spPr>
        </p:sp>
      </p:grpSp>
      <p:sp>
        <p:nvSpPr>
          <p:cNvPr name="Freeform 8" id="8"/>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3"/>
            <a:stretch>
              <a:fillRect l="0" t="0" r="0" b="0"/>
            </a:stretch>
          </a:blipFill>
        </p:spPr>
      </p:sp>
      <p:sp>
        <p:nvSpPr>
          <p:cNvPr name="TextBox 9" id="9"/>
          <p:cNvSpPr txBox="true"/>
          <p:nvPr/>
        </p:nvSpPr>
        <p:spPr>
          <a:xfrm rot="0">
            <a:off x="1028700" y="3581578"/>
            <a:ext cx="10069714" cy="1933575"/>
          </a:xfrm>
          <a:prstGeom prst="rect">
            <a:avLst/>
          </a:prstGeom>
        </p:spPr>
        <p:txBody>
          <a:bodyPr anchor="t" rtlCol="false" tIns="0" lIns="0" bIns="0" rIns="0">
            <a:spAutoFit/>
          </a:bodyPr>
          <a:lstStyle/>
          <a:p>
            <a:pPr algn="just" marL="687398" indent="-343699" lvl="1">
              <a:lnSpc>
                <a:spcPts val="3820"/>
              </a:lnSpc>
              <a:buFont typeface="Arial"/>
              <a:buChar char="•"/>
            </a:pPr>
            <a:r>
              <a:rPr lang="en-US" sz="3183">
                <a:solidFill>
                  <a:srgbClr val="000000"/>
                </a:solidFill>
                <a:latin typeface="Poppins"/>
                <a:ea typeface="Poppins"/>
                <a:cs typeface="Poppins"/>
                <a:sym typeface="Poppins"/>
              </a:rPr>
              <a:t>Eduardo Trevisan Fernandes</a:t>
            </a:r>
          </a:p>
          <a:p>
            <a:pPr algn="just" marL="687398" indent="-343699" lvl="1">
              <a:lnSpc>
                <a:spcPts val="3820"/>
              </a:lnSpc>
              <a:buFont typeface="Arial"/>
              <a:buChar char="•"/>
            </a:pPr>
            <a:r>
              <a:rPr lang="en-US" sz="3183">
                <a:solidFill>
                  <a:srgbClr val="000000"/>
                </a:solidFill>
                <a:latin typeface="Poppins"/>
                <a:ea typeface="Poppins"/>
                <a:cs typeface="Poppins"/>
                <a:sym typeface="Poppins"/>
              </a:rPr>
              <a:t>Guilherme Veiga Pedromilo</a:t>
            </a:r>
          </a:p>
          <a:p>
            <a:pPr algn="just" marL="687398" indent="-343699" lvl="1">
              <a:lnSpc>
                <a:spcPts val="3820"/>
              </a:lnSpc>
              <a:buFont typeface="Arial"/>
              <a:buChar char="•"/>
            </a:pPr>
            <a:r>
              <a:rPr lang="en-US" sz="3183">
                <a:solidFill>
                  <a:srgbClr val="000000"/>
                </a:solidFill>
                <a:latin typeface="Poppins"/>
                <a:ea typeface="Poppins"/>
                <a:cs typeface="Poppins"/>
                <a:sym typeface="Poppins"/>
              </a:rPr>
              <a:t>Paulo Ricardo Fondello Satelis</a:t>
            </a:r>
          </a:p>
          <a:p>
            <a:pPr algn="just" marL="687398" indent="-343699" lvl="1">
              <a:lnSpc>
                <a:spcPts val="3820"/>
              </a:lnSpc>
              <a:buFont typeface="Arial"/>
              <a:buChar char="•"/>
            </a:pPr>
            <a:r>
              <a:rPr lang="en-US" sz="3183">
                <a:solidFill>
                  <a:srgbClr val="000000"/>
                </a:solidFill>
                <a:latin typeface="Poppins"/>
                <a:ea typeface="Poppins"/>
                <a:cs typeface="Poppins"/>
                <a:sym typeface="Poppins"/>
              </a:rPr>
              <a:t>Florivaldo Antonio Romera Garcia</a:t>
            </a:r>
          </a:p>
        </p:txBody>
      </p:sp>
      <p:sp>
        <p:nvSpPr>
          <p:cNvPr name="TextBox 10" id="10"/>
          <p:cNvSpPr txBox="true"/>
          <p:nvPr/>
        </p:nvSpPr>
        <p:spPr>
          <a:xfrm rot="0">
            <a:off x="1028700" y="1668384"/>
            <a:ext cx="7042060" cy="1252558"/>
          </a:xfrm>
          <a:prstGeom prst="rect">
            <a:avLst/>
          </a:prstGeom>
        </p:spPr>
        <p:txBody>
          <a:bodyPr anchor="t" rtlCol="false" tIns="0" lIns="0" bIns="0" rIns="0">
            <a:spAutoFit/>
          </a:bodyPr>
          <a:lstStyle/>
          <a:p>
            <a:pPr algn="l">
              <a:lnSpc>
                <a:spcPts val="9711"/>
              </a:lnSpc>
              <a:spcBef>
                <a:spcPct val="0"/>
              </a:spcBef>
            </a:pPr>
            <a:r>
              <a:rPr lang="en-US" b="true" sz="6936">
                <a:solidFill>
                  <a:srgbClr val="960000"/>
                </a:solidFill>
                <a:latin typeface="Poppins Ultra-Bold"/>
                <a:ea typeface="Poppins Ultra-Bold"/>
                <a:cs typeface="Poppins Ultra-Bold"/>
                <a:sym typeface="Poppins Ultra-Bold"/>
              </a:rPr>
              <a:t>Participantes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0" r="0" b="0"/>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80539" y="4836655"/>
            <a:ext cx="8046256" cy="3952723"/>
          </a:xfrm>
          <a:custGeom>
            <a:avLst/>
            <a:gdLst/>
            <a:ahLst/>
            <a:cxnLst/>
            <a:rect r="r" b="b" t="t" l="l"/>
            <a:pathLst>
              <a:path h="3952723" w="8046256">
                <a:moveTo>
                  <a:pt x="0" y="0"/>
                </a:moveTo>
                <a:lnTo>
                  <a:pt x="8046255" y="0"/>
                </a:lnTo>
                <a:lnTo>
                  <a:pt x="8046255" y="3952724"/>
                </a:lnTo>
                <a:lnTo>
                  <a:pt x="0" y="3952724"/>
                </a:lnTo>
                <a:lnTo>
                  <a:pt x="0" y="0"/>
                </a:lnTo>
                <a:close/>
              </a:path>
            </a:pathLst>
          </a:custGeom>
          <a:blipFill>
            <a:blip r:embed="rId6"/>
            <a:stretch>
              <a:fillRect l="0" t="0" r="0" b="0"/>
            </a:stretch>
          </a:blipFill>
        </p:spPr>
      </p:sp>
      <p:sp>
        <p:nvSpPr>
          <p:cNvPr name="Freeform 7" id="7"/>
          <p:cNvSpPr/>
          <p:nvPr/>
        </p:nvSpPr>
        <p:spPr>
          <a:xfrm flipH="false" flipV="false" rot="0">
            <a:off x="9144000" y="4836655"/>
            <a:ext cx="8046256" cy="3952723"/>
          </a:xfrm>
          <a:custGeom>
            <a:avLst/>
            <a:gdLst/>
            <a:ahLst/>
            <a:cxnLst/>
            <a:rect r="r" b="b" t="t" l="l"/>
            <a:pathLst>
              <a:path h="3952723" w="8046256">
                <a:moveTo>
                  <a:pt x="0" y="0"/>
                </a:moveTo>
                <a:lnTo>
                  <a:pt x="8046256" y="0"/>
                </a:lnTo>
                <a:lnTo>
                  <a:pt x="8046256" y="3952724"/>
                </a:lnTo>
                <a:lnTo>
                  <a:pt x="0" y="3952724"/>
                </a:lnTo>
                <a:lnTo>
                  <a:pt x="0" y="0"/>
                </a:lnTo>
                <a:close/>
              </a:path>
            </a:pathLst>
          </a:custGeom>
          <a:blipFill>
            <a:blip r:embed="rId7"/>
            <a:stretch>
              <a:fillRect l="0" t="0" r="-4511" b="-1054"/>
            </a:stretch>
          </a:blipFill>
        </p:spPr>
      </p:sp>
      <p:sp>
        <p:nvSpPr>
          <p:cNvPr name="TextBox 8" id="8"/>
          <p:cNvSpPr txBox="true"/>
          <p:nvPr/>
        </p:nvSpPr>
        <p:spPr>
          <a:xfrm rot="0">
            <a:off x="706686" y="1601456"/>
            <a:ext cx="14098282"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Recurso Comunicação MQTT</a:t>
            </a:r>
          </a:p>
        </p:txBody>
      </p:sp>
      <p:sp>
        <p:nvSpPr>
          <p:cNvPr name="TextBox 9" id="9"/>
          <p:cNvSpPr txBox="true"/>
          <p:nvPr/>
        </p:nvSpPr>
        <p:spPr>
          <a:xfrm rot="0">
            <a:off x="706686" y="2750934"/>
            <a:ext cx="16800776" cy="1609471"/>
          </a:xfrm>
          <a:prstGeom prst="rect">
            <a:avLst/>
          </a:prstGeom>
        </p:spPr>
        <p:txBody>
          <a:bodyPr anchor="t" rtlCol="false" tIns="0" lIns="0" bIns="0" rIns="0">
            <a:spAutoFit/>
          </a:bodyPr>
          <a:lstStyle/>
          <a:p>
            <a:pPr algn="just">
              <a:lnSpc>
                <a:spcPts val="3163"/>
              </a:lnSpc>
              <a:spcBef>
                <a:spcPct val="0"/>
              </a:spcBef>
            </a:pPr>
            <a:r>
              <a:rPr lang="en-US" sz="2259">
                <a:solidFill>
                  <a:srgbClr val="000000"/>
                </a:solidFill>
                <a:latin typeface="Poppins"/>
                <a:ea typeface="Poppins"/>
                <a:cs typeface="Poppins"/>
                <a:sym typeface="Poppins"/>
              </a:rPr>
              <a:t>Para integração com plataformas IoT, o CLP suporta o protocolo MQTT, permitindo a troca de informações entre dispositivos de forma eficiente e segura. Isso possibilita o envio de comandos remotos e o monitoramento do sistema em tempo real. Exemplo de uso: </a:t>
            </a:r>
            <a:r>
              <a:rPr lang="en-US" sz="2259" u="sng">
                <a:solidFill>
                  <a:srgbClr val="000000"/>
                </a:solidFill>
                <a:latin typeface="Poppins"/>
                <a:ea typeface="Poppins"/>
                <a:cs typeface="Poppins"/>
                <a:sym typeface="Poppins"/>
                <a:hlinkClick r:id="rId8" tooltip="https://github.com/GuilhermeVeigaPedromilo/CLP_SENAI.git"/>
              </a:rPr>
              <a:t>https://github.com/GuilhermeVeigaPedromilo/CLP_SENAI.git</a:t>
            </a:r>
          </a:p>
          <a:p>
            <a:pPr algn="just">
              <a:lnSpc>
                <a:spcPts val="3163"/>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0" r="0" b="0"/>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706686" y="1601456"/>
            <a:ext cx="14098282"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Conclusão</a:t>
            </a:r>
          </a:p>
        </p:txBody>
      </p:sp>
      <p:sp>
        <p:nvSpPr>
          <p:cNvPr name="TextBox 7" id="7"/>
          <p:cNvSpPr txBox="true"/>
          <p:nvPr/>
        </p:nvSpPr>
        <p:spPr>
          <a:xfrm rot="0">
            <a:off x="706686" y="2750934"/>
            <a:ext cx="16800776" cy="3609721"/>
          </a:xfrm>
          <a:prstGeom prst="rect">
            <a:avLst/>
          </a:prstGeom>
        </p:spPr>
        <p:txBody>
          <a:bodyPr anchor="t" rtlCol="false" tIns="0" lIns="0" bIns="0" rIns="0">
            <a:spAutoFit/>
          </a:bodyPr>
          <a:lstStyle/>
          <a:p>
            <a:pPr algn="just">
              <a:lnSpc>
                <a:spcPts val="3163"/>
              </a:lnSpc>
              <a:spcBef>
                <a:spcPct val="0"/>
              </a:spcBef>
            </a:pPr>
            <a:r>
              <a:rPr lang="en-US" sz="2259">
                <a:solidFill>
                  <a:srgbClr val="000000"/>
                </a:solidFill>
                <a:latin typeface="Poppins"/>
                <a:ea typeface="Poppins"/>
                <a:cs typeface="Poppins"/>
                <a:sym typeface="Poppins"/>
              </a:rPr>
              <a:t>O projeto do CLP de baixo custo demonstrou ser uma alternativa viável e eficiente para o ensino técnico em automação industrial, permitindo que alunos tenham contato direto com práticas de controle e programação alinhadas às tecnologias da Indústria 4.0. A utilização do ESP32, aliada à interface web e aos protocolos MQTT e Modbus RTU, proporcionou um sistema funcional, acessível e didático. Apesar dos resultados positivos, ainda existem possibilidades de melhorias, como o aperfeiçoamento da placa de circuito impresso, a otimização do código de controle e a evolução da interface homem-máquina, visando </a:t>
            </a:r>
            <a:r>
              <a:rPr lang="en-US" sz="2259" u="none">
                <a:solidFill>
                  <a:srgbClr val="000000"/>
                </a:solidFill>
                <a:latin typeface="Poppins"/>
                <a:ea typeface="Poppins"/>
                <a:cs typeface="Poppins"/>
                <a:sym typeface="Poppins"/>
              </a:rPr>
              <a:t>t</a:t>
            </a:r>
            <a:r>
              <a:rPr lang="en-US" sz="2259">
                <a:solidFill>
                  <a:srgbClr val="000000"/>
                </a:solidFill>
                <a:latin typeface="Poppins"/>
                <a:ea typeface="Poppins"/>
                <a:cs typeface="Poppins"/>
                <a:sym typeface="Poppins"/>
              </a:rPr>
              <a:t>orná-lo ainda ma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 ro</a:t>
            </a:r>
            <a:r>
              <a:rPr lang="en-US" sz="2259" u="none">
                <a:solidFill>
                  <a:srgbClr val="000000"/>
                </a:solidFill>
                <a:latin typeface="Poppins"/>
                <a:ea typeface="Poppins"/>
                <a:cs typeface="Poppins"/>
                <a:sym typeface="Poppins"/>
              </a:rPr>
              <a:t>b</a:t>
            </a:r>
            <a:r>
              <a:rPr lang="en-US" sz="2259">
                <a:solidFill>
                  <a:srgbClr val="000000"/>
                </a:solidFill>
                <a:latin typeface="Poppins"/>
                <a:ea typeface="Poppins"/>
                <a:cs typeface="Poppins"/>
                <a:sym typeface="Poppins"/>
              </a:rPr>
              <a:t>usto, </a:t>
            </a:r>
            <a:r>
              <a:rPr lang="en-US" sz="2259" u="none">
                <a:solidFill>
                  <a:srgbClr val="000000"/>
                </a:solidFill>
                <a:latin typeface="Poppins"/>
                <a:ea typeface="Poppins"/>
                <a:cs typeface="Poppins"/>
                <a:sym typeface="Poppins"/>
              </a:rPr>
              <a:t>com</a:t>
            </a:r>
            <a:r>
              <a:rPr lang="en-US" sz="2259">
                <a:solidFill>
                  <a:srgbClr val="000000"/>
                </a:solidFill>
                <a:latin typeface="Poppins"/>
                <a:ea typeface="Poppins"/>
                <a:cs typeface="Poppins"/>
                <a:sym typeface="Poppins"/>
              </a:rPr>
              <a:t>pleto e apl</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cáve</a:t>
            </a:r>
            <a:r>
              <a:rPr lang="en-US" sz="2259" u="none">
                <a:solidFill>
                  <a:srgbClr val="000000"/>
                </a:solidFill>
                <a:latin typeface="Poppins"/>
                <a:ea typeface="Poppins"/>
                <a:cs typeface="Poppins"/>
                <a:sym typeface="Poppins"/>
              </a:rPr>
              <a:t>l</a:t>
            </a:r>
            <a:r>
              <a:rPr lang="en-US" sz="2259">
                <a:solidFill>
                  <a:srgbClr val="000000"/>
                </a:solidFill>
                <a:latin typeface="Poppins"/>
                <a:ea typeface="Poppins"/>
                <a:cs typeface="Poppins"/>
                <a:sym typeface="Poppins"/>
              </a:rPr>
              <a:t> a dif</a:t>
            </a:r>
            <a:r>
              <a:rPr lang="en-US" sz="2259" u="none">
                <a:solidFill>
                  <a:srgbClr val="000000"/>
                </a:solidFill>
                <a:latin typeface="Poppins"/>
                <a:ea typeface="Poppins"/>
                <a:cs typeface="Poppins"/>
                <a:sym typeface="Poppins"/>
              </a:rPr>
              <a:t>ere</a:t>
            </a:r>
            <a:r>
              <a:rPr lang="en-US" sz="2259">
                <a:solidFill>
                  <a:srgbClr val="000000"/>
                </a:solidFill>
                <a:latin typeface="Poppins"/>
                <a:ea typeface="Poppins"/>
                <a:cs typeface="Poppins"/>
                <a:sym typeface="Poppins"/>
              </a:rPr>
              <a:t>nt</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s contextos educac</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on</a:t>
            </a:r>
            <a:r>
              <a:rPr lang="en-US" sz="2259" u="none">
                <a:solidFill>
                  <a:srgbClr val="000000"/>
                </a:solidFill>
                <a:latin typeface="Poppins"/>
                <a:ea typeface="Poppins"/>
                <a:cs typeface="Poppins"/>
                <a:sym typeface="Poppins"/>
              </a:rPr>
              <a:t>a</a:t>
            </a:r>
            <a:r>
              <a:rPr lang="en-US" sz="2259">
                <a:solidFill>
                  <a:srgbClr val="000000"/>
                </a:solidFill>
                <a:latin typeface="Poppins"/>
                <a:ea typeface="Poppins"/>
                <a:cs typeface="Poppins"/>
                <a:sym typeface="Poppins"/>
              </a:rPr>
              <a:t>is </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 in</a:t>
            </a:r>
            <a:r>
              <a:rPr lang="en-US" sz="2259" u="none">
                <a:solidFill>
                  <a:srgbClr val="000000"/>
                </a:solidFill>
                <a:latin typeface="Poppins"/>
                <a:ea typeface="Poppins"/>
                <a:cs typeface="Poppins"/>
                <a:sym typeface="Poppins"/>
              </a:rPr>
              <a:t>d</a:t>
            </a:r>
            <a:r>
              <a:rPr lang="en-US" sz="2259">
                <a:solidFill>
                  <a:srgbClr val="000000"/>
                </a:solidFill>
                <a:latin typeface="Poppins"/>
                <a:ea typeface="Poppins"/>
                <a:cs typeface="Poppins"/>
                <a:sym typeface="Poppins"/>
              </a:rPr>
              <a:t>ust</a:t>
            </a:r>
            <a:r>
              <a:rPr lang="en-US" sz="2259" u="none">
                <a:solidFill>
                  <a:srgbClr val="000000"/>
                </a:solidFill>
                <a:latin typeface="Poppins"/>
                <a:ea typeface="Poppins"/>
                <a:cs typeface="Poppins"/>
                <a:sym typeface="Poppins"/>
              </a:rPr>
              <a:t>r</a:t>
            </a:r>
            <a:r>
              <a:rPr lang="en-US" sz="2259">
                <a:solidFill>
                  <a:srgbClr val="000000"/>
                </a:solidFill>
                <a:latin typeface="Poppins"/>
                <a:ea typeface="Poppins"/>
                <a:cs typeface="Poppins"/>
                <a:sym typeface="Poppins"/>
              </a:rPr>
              <a:t>ia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a:t>
            </a:r>
            <a:r>
              <a:rPr lang="en-US" sz="2259" u="none">
                <a:solidFill>
                  <a:srgbClr val="000000"/>
                </a:solidFill>
                <a:latin typeface="Poppins"/>
                <a:ea typeface="Poppins"/>
                <a:cs typeface="Poppins"/>
                <a:sym typeface="Poppins"/>
              </a:rPr>
              <a:t>.</a:t>
            </a:r>
          </a:p>
          <a:p>
            <a:pPr algn="just">
              <a:lnSpc>
                <a:spcPts val="3163"/>
              </a:lnSpc>
              <a:spcBef>
                <a:spcPct val="0"/>
              </a:spcBef>
            </a:pPr>
          </a:p>
          <a:p>
            <a:pPr algn="just" marL="487933" indent="-243967" lvl="1">
              <a:lnSpc>
                <a:spcPts val="3163"/>
              </a:lnSpc>
              <a:buFont typeface="Arial"/>
              <a:buChar char="•"/>
            </a:pPr>
            <a:r>
              <a:rPr lang="en-US" sz="2259">
                <a:solidFill>
                  <a:srgbClr val="000000"/>
                </a:solidFill>
                <a:latin typeface="Poppins"/>
                <a:ea typeface="Poppins"/>
                <a:cs typeface="Poppins"/>
                <a:sym typeface="Poppins"/>
              </a:rPr>
              <a:t>Projeto completo, documentos e vídeos em: </a:t>
            </a:r>
            <a:r>
              <a:rPr lang="en-US" sz="2259" u="sng">
                <a:solidFill>
                  <a:srgbClr val="000000"/>
                </a:solidFill>
                <a:latin typeface="Poppins"/>
                <a:ea typeface="Poppins"/>
                <a:cs typeface="Poppins"/>
                <a:sym typeface="Poppins"/>
                <a:hlinkClick r:id="rId6" tooltip="https://github.com/GuilhermeVeigaPedromilo/CLP_SENAI"/>
              </a:rPr>
              <a:t>https://github.com/GuilhermeVeigaPedromilo/CLP_SENAI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1821" t="0" r="11511" b="0"/>
            <a:stretch>
              <a:fillRect/>
            </a:stretch>
          </p:blipFill>
          <p:spPr>
            <a:xfrm flipH="false" flipV="false">
              <a:off x="0" y="0"/>
              <a:ext cx="12192000" cy="13716000"/>
            </a:xfrm>
            <a:prstGeom prst="rect">
              <a:avLst/>
            </a:prstGeom>
          </p:spPr>
        </p:pic>
      </p:grpSp>
      <p:grpSp>
        <p:nvGrpSpPr>
          <p:cNvPr name="Group 4" id="4"/>
          <p:cNvGrpSpPr/>
          <p:nvPr/>
        </p:nvGrpSpPr>
        <p:grpSpPr>
          <a:xfrm rot="8482805">
            <a:off x="7301819" y="-1736330"/>
            <a:ext cx="3351947" cy="4379102"/>
            <a:chOff x="0" y="0"/>
            <a:chExt cx="544382" cy="711200"/>
          </a:xfrm>
        </p:grpSpPr>
        <p:sp>
          <p:nvSpPr>
            <p:cNvPr name="Freeform 5" id="5"/>
            <p:cNvSpPr/>
            <p:nvPr/>
          </p:nvSpPr>
          <p:spPr>
            <a:xfrm flipH="false" flipV="false" rot="0">
              <a:off x="0" y="0"/>
              <a:ext cx="544382" cy="711200"/>
            </a:xfrm>
            <a:custGeom>
              <a:avLst/>
              <a:gdLst/>
              <a:ahLst/>
              <a:cxnLst/>
              <a:rect r="r" b="b" t="t" l="l"/>
              <a:pathLst>
                <a:path h="711200" w="544382">
                  <a:moveTo>
                    <a:pt x="272191" y="0"/>
                  </a:moveTo>
                  <a:lnTo>
                    <a:pt x="544382" y="711200"/>
                  </a:lnTo>
                  <a:lnTo>
                    <a:pt x="0" y="711200"/>
                  </a:lnTo>
                  <a:lnTo>
                    <a:pt x="272191" y="0"/>
                  </a:lnTo>
                  <a:close/>
                </a:path>
              </a:pathLst>
            </a:custGeom>
            <a:solidFill>
              <a:srgbClr val="D12020"/>
            </a:solidFill>
          </p:spPr>
        </p:sp>
        <p:sp>
          <p:nvSpPr>
            <p:cNvPr name="TextBox 6" id="6"/>
            <p:cNvSpPr txBox="true"/>
            <p:nvPr/>
          </p:nvSpPr>
          <p:spPr>
            <a:xfrm>
              <a:off x="85060" y="273050"/>
              <a:ext cx="374263" cy="38735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8618961">
            <a:off x="9627345" y="2594523"/>
            <a:ext cx="2744279" cy="9097809"/>
            <a:chOff x="0" y="0"/>
            <a:chExt cx="445692" cy="1477554"/>
          </a:xfrm>
        </p:grpSpPr>
        <p:sp>
          <p:nvSpPr>
            <p:cNvPr name="Freeform 8" id="8"/>
            <p:cNvSpPr/>
            <p:nvPr/>
          </p:nvSpPr>
          <p:spPr>
            <a:xfrm flipH="false" flipV="false" rot="0">
              <a:off x="0" y="0"/>
              <a:ext cx="445692" cy="1477554"/>
            </a:xfrm>
            <a:custGeom>
              <a:avLst/>
              <a:gdLst/>
              <a:ahLst/>
              <a:cxnLst/>
              <a:rect r="r" b="b" t="t" l="l"/>
              <a:pathLst>
                <a:path h="1477554" w="445692">
                  <a:moveTo>
                    <a:pt x="222846" y="0"/>
                  </a:moveTo>
                  <a:lnTo>
                    <a:pt x="445692" y="1477554"/>
                  </a:lnTo>
                  <a:lnTo>
                    <a:pt x="0" y="1477554"/>
                  </a:lnTo>
                  <a:lnTo>
                    <a:pt x="222846" y="0"/>
                  </a:lnTo>
                  <a:close/>
                </a:path>
              </a:pathLst>
            </a:custGeom>
            <a:solidFill>
              <a:srgbClr val="890A0A"/>
            </a:solidFill>
          </p:spPr>
        </p:sp>
        <p:sp>
          <p:nvSpPr>
            <p:cNvPr name="TextBox 9" id="9"/>
            <p:cNvSpPr txBox="true"/>
            <p:nvPr/>
          </p:nvSpPr>
          <p:spPr>
            <a:xfrm>
              <a:off x="69639" y="628857"/>
              <a:ext cx="306413" cy="74315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8937951">
            <a:off x="6618389" y="1102392"/>
            <a:ext cx="2744279" cy="4584611"/>
            <a:chOff x="0" y="0"/>
            <a:chExt cx="445692" cy="744576"/>
          </a:xfrm>
        </p:grpSpPr>
        <p:sp>
          <p:nvSpPr>
            <p:cNvPr name="Freeform 11" id="11"/>
            <p:cNvSpPr/>
            <p:nvPr/>
          </p:nvSpPr>
          <p:spPr>
            <a:xfrm flipH="false" flipV="false" rot="0">
              <a:off x="0" y="0"/>
              <a:ext cx="445692" cy="744576"/>
            </a:xfrm>
            <a:custGeom>
              <a:avLst/>
              <a:gdLst/>
              <a:ahLst/>
              <a:cxnLst/>
              <a:rect r="r" b="b" t="t" l="l"/>
              <a:pathLst>
                <a:path h="744576" w="445692">
                  <a:moveTo>
                    <a:pt x="222846" y="0"/>
                  </a:moveTo>
                  <a:lnTo>
                    <a:pt x="445692" y="744576"/>
                  </a:lnTo>
                  <a:lnTo>
                    <a:pt x="0" y="744576"/>
                  </a:lnTo>
                  <a:lnTo>
                    <a:pt x="222846" y="0"/>
                  </a:lnTo>
                  <a:close/>
                </a:path>
              </a:pathLst>
            </a:custGeom>
            <a:solidFill>
              <a:srgbClr val="890A0A"/>
            </a:solidFill>
          </p:spPr>
        </p:sp>
        <p:sp>
          <p:nvSpPr>
            <p:cNvPr name="TextBox 12" id="12"/>
            <p:cNvSpPr txBox="true"/>
            <p:nvPr/>
          </p:nvSpPr>
          <p:spPr>
            <a:xfrm>
              <a:off x="69639" y="288546"/>
              <a:ext cx="306413" cy="40284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686963" y="5336728"/>
            <a:ext cx="5846314" cy="6265544"/>
            <a:chOff x="0" y="0"/>
            <a:chExt cx="528682" cy="566593"/>
          </a:xfrm>
        </p:grpSpPr>
        <p:sp>
          <p:nvSpPr>
            <p:cNvPr name="Freeform 14" id="14"/>
            <p:cNvSpPr/>
            <p:nvPr/>
          </p:nvSpPr>
          <p:spPr>
            <a:xfrm flipH="false" flipV="false" rot="0">
              <a:off x="0" y="0"/>
              <a:ext cx="528682" cy="566593"/>
            </a:xfrm>
            <a:custGeom>
              <a:avLst/>
              <a:gdLst/>
              <a:ahLst/>
              <a:cxnLst/>
              <a:rect r="r" b="b" t="t" l="l"/>
              <a:pathLst>
                <a:path h="566593" w="528682">
                  <a:moveTo>
                    <a:pt x="264341" y="0"/>
                  </a:moveTo>
                  <a:lnTo>
                    <a:pt x="528682" y="566593"/>
                  </a:lnTo>
                  <a:lnTo>
                    <a:pt x="0" y="566593"/>
                  </a:lnTo>
                  <a:lnTo>
                    <a:pt x="264341" y="0"/>
                  </a:lnTo>
                  <a:close/>
                </a:path>
              </a:pathLst>
            </a:custGeom>
            <a:solidFill>
              <a:srgbClr val="D12020"/>
            </a:solidFill>
          </p:spPr>
        </p:sp>
        <p:sp>
          <p:nvSpPr>
            <p:cNvPr name="TextBox 15" id="15"/>
            <p:cNvSpPr txBox="true"/>
            <p:nvPr/>
          </p:nvSpPr>
          <p:spPr>
            <a:xfrm>
              <a:off x="82607" y="205911"/>
              <a:ext cx="363469" cy="320211"/>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637069">
            <a:off x="16296335" y="4522695"/>
            <a:ext cx="5846314" cy="6265544"/>
            <a:chOff x="0" y="0"/>
            <a:chExt cx="528682" cy="566593"/>
          </a:xfrm>
        </p:grpSpPr>
        <p:sp>
          <p:nvSpPr>
            <p:cNvPr name="Freeform 17" id="17"/>
            <p:cNvSpPr/>
            <p:nvPr/>
          </p:nvSpPr>
          <p:spPr>
            <a:xfrm flipH="false" flipV="false" rot="0">
              <a:off x="0" y="0"/>
              <a:ext cx="528682" cy="566593"/>
            </a:xfrm>
            <a:custGeom>
              <a:avLst/>
              <a:gdLst/>
              <a:ahLst/>
              <a:cxnLst/>
              <a:rect r="r" b="b" t="t" l="l"/>
              <a:pathLst>
                <a:path h="566593" w="528682">
                  <a:moveTo>
                    <a:pt x="264341" y="0"/>
                  </a:moveTo>
                  <a:lnTo>
                    <a:pt x="528682" y="566593"/>
                  </a:lnTo>
                  <a:lnTo>
                    <a:pt x="0" y="566593"/>
                  </a:lnTo>
                  <a:lnTo>
                    <a:pt x="264341" y="0"/>
                  </a:lnTo>
                  <a:close/>
                </a:path>
              </a:pathLst>
            </a:custGeom>
            <a:solidFill>
              <a:srgbClr val="890A0A"/>
            </a:solidFill>
          </p:spPr>
        </p:sp>
        <p:sp>
          <p:nvSpPr>
            <p:cNvPr name="TextBox 18" id="18"/>
            <p:cNvSpPr txBox="true"/>
            <p:nvPr/>
          </p:nvSpPr>
          <p:spPr>
            <a:xfrm>
              <a:off x="82607" y="205911"/>
              <a:ext cx="363469" cy="320211"/>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684127">
            <a:off x="7290270" y="5573523"/>
            <a:ext cx="5846314" cy="6265544"/>
            <a:chOff x="0" y="0"/>
            <a:chExt cx="528682" cy="566593"/>
          </a:xfrm>
        </p:grpSpPr>
        <p:sp>
          <p:nvSpPr>
            <p:cNvPr name="Freeform 20" id="20"/>
            <p:cNvSpPr/>
            <p:nvPr/>
          </p:nvSpPr>
          <p:spPr>
            <a:xfrm flipH="false" flipV="false" rot="0">
              <a:off x="0" y="0"/>
              <a:ext cx="528682" cy="566593"/>
            </a:xfrm>
            <a:custGeom>
              <a:avLst/>
              <a:gdLst/>
              <a:ahLst/>
              <a:cxnLst/>
              <a:rect r="r" b="b" t="t" l="l"/>
              <a:pathLst>
                <a:path h="566593" w="528682">
                  <a:moveTo>
                    <a:pt x="264341" y="0"/>
                  </a:moveTo>
                  <a:lnTo>
                    <a:pt x="528682" y="566593"/>
                  </a:lnTo>
                  <a:lnTo>
                    <a:pt x="0" y="566593"/>
                  </a:lnTo>
                  <a:lnTo>
                    <a:pt x="264341" y="0"/>
                  </a:lnTo>
                  <a:close/>
                </a:path>
              </a:pathLst>
            </a:custGeom>
            <a:solidFill>
              <a:srgbClr val="890A0A"/>
            </a:solidFill>
          </p:spPr>
        </p:sp>
        <p:sp>
          <p:nvSpPr>
            <p:cNvPr name="TextBox 21" id="21"/>
            <p:cNvSpPr txBox="true"/>
            <p:nvPr/>
          </p:nvSpPr>
          <p:spPr>
            <a:xfrm>
              <a:off x="82607" y="205911"/>
              <a:ext cx="363469" cy="320211"/>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8283282">
            <a:off x="9406166" y="3289232"/>
            <a:ext cx="2744279" cy="8820857"/>
            <a:chOff x="0" y="0"/>
            <a:chExt cx="445692" cy="1432575"/>
          </a:xfrm>
        </p:grpSpPr>
        <p:sp>
          <p:nvSpPr>
            <p:cNvPr name="Freeform 23" id="23"/>
            <p:cNvSpPr/>
            <p:nvPr/>
          </p:nvSpPr>
          <p:spPr>
            <a:xfrm flipH="false" flipV="false" rot="0">
              <a:off x="0" y="0"/>
              <a:ext cx="445692" cy="1432575"/>
            </a:xfrm>
            <a:custGeom>
              <a:avLst/>
              <a:gdLst/>
              <a:ahLst/>
              <a:cxnLst/>
              <a:rect r="r" b="b" t="t" l="l"/>
              <a:pathLst>
                <a:path h="1432575" w="445692">
                  <a:moveTo>
                    <a:pt x="222846" y="0"/>
                  </a:moveTo>
                  <a:lnTo>
                    <a:pt x="445692" y="1432575"/>
                  </a:lnTo>
                  <a:lnTo>
                    <a:pt x="0" y="1432575"/>
                  </a:lnTo>
                  <a:lnTo>
                    <a:pt x="222846" y="0"/>
                  </a:lnTo>
                  <a:close/>
                </a:path>
              </a:pathLst>
            </a:custGeom>
            <a:solidFill>
              <a:srgbClr val="D12020"/>
            </a:solidFill>
          </p:spPr>
        </p:sp>
        <p:sp>
          <p:nvSpPr>
            <p:cNvPr name="TextBox 24" id="24"/>
            <p:cNvSpPr txBox="true"/>
            <p:nvPr/>
          </p:nvSpPr>
          <p:spPr>
            <a:xfrm>
              <a:off x="69639" y="607974"/>
              <a:ext cx="306413" cy="722274"/>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630955" y="3513409"/>
            <a:ext cx="6178754" cy="1444749"/>
          </a:xfrm>
          <a:prstGeom prst="rect">
            <a:avLst/>
          </a:prstGeom>
        </p:spPr>
        <p:txBody>
          <a:bodyPr anchor="t" rtlCol="false" tIns="0" lIns="0" bIns="0" rIns="0">
            <a:spAutoFit/>
          </a:bodyPr>
          <a:lstStyle/>
          <a:p>
            <a:pPr algn="l">
              <a:lnSpc>
                <a:spcPts val="10508"/>
              </a:lnSpc>
            </a:pPr>
            <a:r>
              <a:rPr lang="en-US" sz="9299">
                <a:solidFill>
                  <a:srgbClr val="D12020"/>
                </a:solidFill>
                <a:latin typeface="Poppins"/>
                <a:ea typeface="Poppins"/>
                <a:cs typeface="Poppins"/>
                <a:sym typeface="Poppins"/>
              </a:rPr>
              <a:t>OBRIGADO</a:t>
            </a:r>
          </a:p>
        </p:txBody>
      </p:sp>
      <p:sp>
        <p:nvSpPr>
          <p:cNvPr name="TextBox 26" id="26"/>
          <p:cNvSpPr txBox="true"/>
          <p:nvPr/>
        </p:nvSpPr>
        <p:spPr>
          <a:xfrm rot="0">
            <a:off x="630955" y="4658120"/>
            <a:ext cx="6178754" cy="523875"/>
          </a:xfrm>
          <a:prstGeom prst="rect">
            <a:avLst/>
          </a:prstGeom>
        </p:spPr>
        <p:txBody>
          <a:bodyPr anchor="t" rtlCol="false" tIns="0" lIns="0" bIns="0" rIns="0">
            <a:spAutoFit/>
          </a:bodyPr>
          <a:lstStyle/>
          <a:p>
            <a:pPr algn="l">
              <a:lnSpc>
                <a:spcPts val="4199"/>
              </a:lnSpc>
            </a:pPr>
            <a:r>
              <a:rPr lang="en-US" b="true" sz="2999" spc="1076">
                <a:solidFill>
                  <a:srgbClr val="000000"/>
                </a:solidFill>
                <a:latin typeface="Poppins Bold"/>
                <a:ea typeface="Poppins Bold"/>
                <a:cs typeface="Poppins Bold"/>
                <a:sym typeface="Poppins Bold"/>
              </a:rPr>
              <a:t>POR SUA ATENÇÃO</a:t>
            </a:r>
          </a:p>
        </p:txBody>
      </p:sp>
      <p:sp>
        <p:nvSpPr>
          <p:cNvPr name="Freeform 27" id="27"/>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blip>
            <a:stretch>
              <a:fillRect l="0" t="-13974" r="0" b="-19359"/>
            </a:stretch>
          </a:blipFill>
        </p:spPr>
      </p:sp>
      <p:grpSp>
        <p:nvGrpSpPr>
          <p:cNvPr name="Group 3" id="3"/>
          <p:cNvGrpSpPr/>
          <p:nvPr/>
        </p:nvGrpSpPr>
        <p:grpSpPr>
          <a:xfrm rot="5400000">
            <a:off x="712684" y="2205431"/>
            <a:ext cx="6176597" cy="7601966"/>
            <a:chOff x="0" y="0"/>
            <a:chExt cx="660400" cy="812800"/>
          </a:xfrm>
        </p:grpSpPr>
        <p:sp>
          <p:nvSpPr>
            <p:cNvPr name="Freeform 4" id="4"/>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sp>
        <p:sp>
          <p:nvSpPr>
            <p:cNvPr name="TextBox 5" id="5"/>
            <p:cNvSpPr txBox="true"/>
            <p:nvPr/>
          </p:nvSpPr>
          <p:spPr>
            <a:xfrm>
              <a:off x="0" y="69850"/>
              <a:ext cx="660400" cy="742950"/>
            </a:xfrm>
            <a:prstGeom prst="rect">
              <a:avLst/>
            </a:prstGeom>
          </p:spPr>
          <p:txBody>
            <a:bodyPr anchor="ctr" rtlCol="false" tIns="50800" lIns="50800" bIns="50800" rIns="50800"/>
            <a:lstStyle/>
            <a:p>
              <a:pPr algn="ctr">
                <a:lnSpc>
                  <a:spcPts val="3262"/>
                </a:lnSpc>
              </a:pPr>
            </a:p>
          </p:txBody>
        </p:sp>
      </p:grpSp>
      <p:sp>
        <p:nvSpPr>
          <p:cNvPr name="Freeform 6" id="6"/>
          <p:cNvSpPr/>
          <p:nvPr/>
        </p:nvSpPr>
        <p:spPr>
          <a:xfrm flipH="false" flipV="false" rot="0">
            <a:off x="0" y="3616354"/>
            <a:ext cx="5989593" cy="4821622"/>
          </a:xfrm>
          <a:custGeom>
            <a:avLst/>
            <a:gdLst/>
            <a:ahLst/>
            <a:cxnLst/>
            <a:rect r="r" b="b" t="t" l="l"/>
            <a:pathLst>
              <a:path h="4821622" w="5989593">
                <a:moveTo>
                  <a:pt x="0" y="0"/>
                </a:moveTo>
                <a:lnTo>
                  <a:pt x="5989593" y="0"/>
                </a:lnTo>
                <a:lnTo>
                  <a:pt x="5989593" y="4821622"/>
                </a:lnTo>
                <a:lnTo>
                  <a:pt x="0" y="4821622"/>
                </a:lnTo>
                <a:lnTo>
                  <a:pt x="0" y="0"/>
                </a:lnTo>
                <a:close/>
              </a:path>
            </a:pathLst>
          </a:custGeom>
          <a:blipFill>
            <a:blip r:embed="rId3"/>
            <a:stretch>
              <a:fillRect l="0" t="0" r="0" b="0"/>
            </a:stretch>
          </a:blipFill>
        </p:spPr>
      </p:sp>
      <p:sp>
        <p:nvSpPr>
          <p:cNvPr name="TextBox 7" id="7"/>
          <p:cNvSpPr txBox="true"/>
          <p:nvPr/>
        </p:nvSpPr>
        <p:spPr>
          <a:xfrm rot="0">
            <a:off x="706686" y="1281649"/>
            <a:ext cx="13554404" cy="1057275"/>
          </a:xfrm>
          <a:prstGeom prst="rect">
            <a:avLst/>
          </a:prstGeom>
        </p:spPr>
        <p:txBody>
          <a:bodyPr anchor="t" rtlCol="false" tIns="0" lIns="0" bIns="0" rIns="0">
            <a:spAutoFit/>
          </a:bodyPr>
          <a:lstStyle/>
          <a:p>
            <a:pPr algn="l">
              <a:lnSpc>
                <a:spcPts val="7870"/>
              </a:lnSpc>
            </a:pPr>
            <a:r>
              <a:rPr lang="en-US" sz="6558" b="true">
                <a:solidFill>
                  <a:srgbClr val="960000"/>
                </a:solidFill>
                <a:latin typeface="Poppins Bold"/>
                <a:ea typeface="Poppins Bold"/>
                <a:cs typeface="Poppins Bold"/>
                <a:sym typeface="Poppins Bold"/>
              </a:rPr>
              <a:t>Apresentação da Problemática</a:t>
            </a:r>
          </a:p>
        </p:txBody>
      </p:sp>
      <p:sp>
        <p:nvSpPr>
          <p:cNvPr name="TextBox 8" id="8"/>
          <p:cNvSpPr txBox="true"/>
          <p:nvPr/>
        </p:nvSpPr>
        <p:spPr>
          <a:xfrm rot="0">
            <a:off x="8104971" y="3255020"/>
            <a:ext cx="9140569" cy="3093487"/>
          </a:xfrm>
          <a:prstGeom prst="rect">
            <a:avLst/>
          </a:prstGeom>
        </p:spPr>
        <p:txBody>
          <a:bodyPr anchor="t" rtlCol="false" tIns="0" lIns="0" bIns="0" rIns="0">
            <a:spAutoFit/>
          </a:bodyPr>
          <a:lstStyle/>
          <a:p>
            <a:pPr algn="just">
              <a:lnSpc>
                <a:spcPts val="2742"/>
              </a:lnSpc>
              <a:spcBef>
                <a:spcPct val="0"/>
              </a:spcBef>
            </a:pPr>
            <a:r>
              <a:rPr lang="en-US" sz="1959">
                <a:solidFill>
                  <a:srgbClr val="000000"/>
                </a:solidFill>
                <a:latin typeface="Poppins"/>
                <a:ea typeface="Poppins"/>
                <a:cs typeface="Poppins"/>
                <a:sym typeface="Poppins"/>
              </a:rPr>
              <a:t>O avanço da automação industrial e da Indústria 4.0 tem gerado uma crescente necessidade de profissionais capacitados no desenvolvimento e operação de sistemas de controle e instrumentação. Dentro desse contexto, os Controladores Lógicos Programáveis (CLPs) desempenham um papel crucial, sendo amplamente utilizados na automação de processos, máquinas e linhas de produção. Um CLP permite a execução de lógica de controle para tomadas de decisão automáticas, garantindo eficiência e confiabilidade nos processos produtivos.</a:t>
            </a:r>
          </a:p>
        </p:txBody>
      </p:sp>
      <p:sp>
        <p:nvSpPr>
          <p:cNvPr name="TextBox 9" id="9"/>
          <p:cNvSpPr txBox="true"/>
          <p:nvPr/>
        </p:nvSpPr>
        <p:spPr>
          <a:xfrm rot="0">
            <a:off x="8104971" y="7232221"/>
            <a:ext cx="9140569" cy="2064787"/>
          </a:xfrm>
          <a:prstGeom prst="rect">
            <a:avLst/>
          </a:prstGeom>
        </p:spPr>
        <p:txBody>
          <a:bodyPr anchor="t" rtlCol="false" tIns="0" lIns="0" bIns="0" rIns="0">
            <a:spAutoFit/>
          </a:bodyPr>
          <a:lstStyle/>
          <a:p>
            <a:pPr algn="just">
              <a:lnSpc>
                <a:spcPts val="2742"/>
              </a:lnSpc>
              <a:spcBef>
                <a:spcPct val="0"/>
              </a:spcBef>
            </a:pPr>
            <a:r>
              <a:rPr lang="en-US" sz="1959">
                <a:solidFill>
                  <a:srgbClr val="000000"/>
                </a:solidFill>
                <a:latin typeface="Poppins"/>
                <a:ea typeface="Poppins"/>
                <a:cs typeface="Poppins"/>
                <a:sym typeface="Poppins"/>
              </a:rPr>
              <a:t>A crescente necessidade de qualificação profissional na área de automação industrial exige que estudantes tenham contato direto com equipamentos modernos utilizados no setor. No entanto, os elevados custos dos CLPs industriais dificultam sua adoção em instituições de ensino técnico, limitando a formação prática dos alunos. </a:t>
            </a:r>
          </a:p>
          <a:p>
            <a:pPr algn="just">
              <a:lnSpc>
                <a:spcPts val="2742"/>
              </a:lnSpc>
              <a:spcBef>
                <a:spcPct val="0"/>
              </a:spcBef>
            </a:pPr>
          </a:p>
        </p:txBody>
      </p:sp>
      <p:sp>
        <p:nvSpPr>
          <p:cNvPr name="TextBox 10" id="10"/>
          <p:cNvSpPr txBox="true"/>
          <p:nvPr/>
        </p:nvSpPr>
        <p:spPr>
          <a:xfrm rot="0">
            <a:off x="8104971" y="2851441"/>
            <a:ext cx="9140569" cy="454453"/>
          </a:xfrm>
          <a:prstGeom prst="rect">
            <a:avLst/>
          </a:prstGeom>
        </p:spPr>
        <p:txBody>
          <a:bodyPr anchor="t" rtlCol="false" tIns="0" lIns="0" bIns="0" rIns="0">
            <a:spAutoFit/>
          </a:bodyPr>
          <a:lstStyle/>
          <a:p>
            <a:pPr algn="l">
              <a:lnSpc>
                <a:spcPts val="3610"/>
              </a:lnSpc>
              <a:spcBef>
                <a:spcPct val="0"/>
              </a:spcBef>
            </a:pPr>
            <a:r>
              <a:rPr lang="en-US" b="true" sz="2578">
                <a:solidFill>
                  <a:srgbClr val="960000"/>
                </a:solidFill>
                <a:latin typeface="Poppins Bold"/>
                <a:ea typeface="Poppins Bold"/>
                <a:cs typeface="Poppins Bold"/>
                <a:sym typeface="Poppins Bold"/>
              </a:rPr>
              <a:t>Cenário Atual</a:t>
            </a:r>
          </a:p>
        </p:txBody>
      </p:sp>
      <p:sp>
        <p:nvSpPr>
          <p:cNvPr name="TextBox 11" id="11"/>
          <p:cNvSpPr txBox="true"/>
          <p:nvPr/>
        </p:nvSpPr>
        <p:spPr>
          <a:xfrm rot="0">
            <a:off x="8104971" y="6672993"/>
            <a:ext cx="9515701" cy="454453"/>
          </a:xfrm>
          <a:prstGeom prst="rect">
            <a:avLst/>
          </a:prstGeom>
        </p:spPr>
        <p:txBody>
          <a:bodyPr anchor="t" rtlCol="false" tIns="0" lIns="0" bIns="0" rIns="0">
            <a:spAutoFit/>
          </a:bodyPr>
          <a:lstStyle/>
          <a:p>
            <a:pPr algn="l">
              <a:lnSpc>
                <a:spcPts val="3610"/>
              </a:lnSpc>
              <a:spcBef>
                <a:spcPct val="0"/>
              </a:spcBef>
            </a:pPr>
            <a:r>
              <a:rPr lang="en-US" b="true" sz="2578">
                <a:solidFill>
                  <a:srgbClr val="960000"/>
                </a:solidFill>
                <a:latin typeface="Poppins Bold"/>
                <a:ea typeface="Poppins Bold"/>
                <a:cs typeface="Poppins Bold"/>
                <a:sym typeface="Poppins Bold"/>
              </a:rPr>
              <a:t>Problema</a:t>
            </a:r>
          </a:p>
        </p:txBody>
      </p:sp>
      <p:sp>
        <p:nvSpPr>
          <p:cNvPr name="Freeform 12" id="12"/>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81792" y="1306340"/>
            <a:ext cx="14005816" cy="10520875"/>
          </a:xfrm>
          <a:custGeom>
            <a:avLst/>
            <a:gdLst/>
            <a:ahLst/>
            <a:cxnLst/>
            <a:rect r="r" b="b" t="t" l="l"/>
            <a:pathLst>
              <a:path h="10520875" w="14005816">
                <a:moveTo>
                  <a:pt x="0" y="0"/>
                </a:moveTo>
                <a:lnTo>
                  <a:pt x="14005816" y="0"/>
                </a:lnTo>
                <a:lnTo>
                  <a:pt x="14005816" y="10520875"/>
                </a:lnTo>
                <a:lnTo>
                  <a:pt x="0" y="10520875"/>
                </a:lnTo>
                <a:lnTo>
                  <a:pt x="0" y="0"/>
                </a:lnTo>
                <a:close/>
              </a:path>
            </a:pathLst>
          </a:custGeom>
          <a:blipFill>
            <a:blip r:embed="rId2">
              <a:alphaModFix amt="57000"/>
            </a:blip>
            <a:stretch>
              <a:fillRect l="-6373" t="0" r="-6373" b="0"/>
            </a:stretch>
          </a:blipFill>
        </p:spPr>
      </p:sp>
      <p:grpSp>
        <p:nvGrpSpPr>
          <p:cNvPr name="Group 3" id="3"/>
          <p:cNvGrpSpPr/>
          <p:nvPr/>
        </p:nvGrpSpPr>
        <p:grpSpPr>
          <a:xfrm rot="5400000">
            <a:off x="712684" y="2205431"/>
            <a:ext cx="6176597" cy="7601966"/>
            <a:chOff x="0" y="0"/>
            <a:chExt cx="660400" cy="812800"/>
          </a:xfrm>
        </p:grpSpPr>
        <p:sp>
          <p:nvSpPr>
            <p:cNvPr name="Freeform 4" id="4"/>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sp>
        <p:sp>
          <p:nvSpPr>
            <p:cNvPr name="TextBox 5" id="5"/>
            <p:cNvSpPr txBox="true"/>
            <p:nvPr/>
          </p:nvSpPr>
          <p:spPr>
            <a:xfrm>
              <a:off x="0" y="69850"/>
              <a:ext cx="660400" cy="742950"/>
            </a:xfrm>
            <a:prstGeom prst="rect">
              <a:avLst/>
            </a:prstGeom>
          </p:spPr>
          <p:txBody>
            <a:bodyPr anchor="ctr" rtlCol="false" tIns="50800" lIns="50800" bIns="50800" rIns="50800"/>
            <a:lstStyle/>
            <a:p>
              <a:pPr algn="ctr">
                <a:lnSpc>
                  <a:spcPts val="3262"/>
                </a:lnSpc>
              </a:pPr>
            </a:p>
          </p:txBody>
        </p:sp>
      </p:grpSp>
      <p:sp>
        <p:nvSpPr>
          <p:cNvPr name="Freeform 6" id="6"/>
          <p:cNvSpPr/>
          <p:nvPr/>
        </p:nvSpPr>
        <p:spPr>
          <a:xfrm flipH="false" flipV="false" rot="0">
            <a:off x="1720174" y="3949014"/>
            <a:ext cx="4161618" cy="4114800"/>
          </a:xfrm>
          <a:custGeom>
            <a:avLst/>
            <a:gdLst/>
            <a:ahLst/>
            <a:cxnLst/>
            <a:rect r="r" b="b" t="t" l="l"/>
            <a:pathLst>
              <a:path h="4114800" w="4161618">
                <a:moveTo>
                  <a:pt x="0" y="0"/>
                </a:moveTo>
                <a:lnTo>
                  <a:pt x="4161618" y="0"/>
                </a:lnTo>
                <a:lnTo>
                  <a:pt x="4161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805902" y="2910906"/>
            <a:ext cx="9140569" cy="2009542"/>
          </a:xfrm>
          <a:prstGeom prst="rect">
            <a:avLst/>
          </a:prstGeom>
        </p:spPr>
        <p:txBody>
          <a:bodyPr anchor="t" rtlCol="false" tIns="0" lIns="0" bIns="0" rIns="0">
            <a:spAutoFit/>
          </a:bodyPr>
          <a:lstStyle/>
          <a:p>
            <a:pPr algn="just">
              <a:lnSpc>
                <a:spcPts val="3162"/>
              </a:lnSpc>
              <a:spcBef>
                <a:spcPct val="0"/>
              </a:spcBef>
            </a:pPr>
            <a:r>
              <a:rPr lang="en-US" sz="2259">
                <a:solidFill>
                  <a:srgbClr val="000000"/>
                </a:solidFill>
                <a:latin typeface="Poppins"/>
                <a:ea typeface="Poppins"/>
                <a:cs typeface="Poppins"/>
                <a:sym typeface="Poppins"/>
              </a:rPr>
              <a:t>Desenvolver um sistema de Controlador Lógico Programável (CLP) baseado no microcontrolador ESP32, voltado para automação de processos industriais de aprendizado, proporcionando uma alternativa acessível para o ensino técnico em automação industrial.</a:t>
            </a:r>
          </a:p>
        </p:txBody>
      </p:sp>
      <p:sp>
        <p:nvSpPr>
          <p:cNvPr name="Freeform 8" id="8"/>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TextBox 9" id="9"/>
          <p:cNvSpPr txBox="true"/>
          <p:nvPr/>
        </p:nvSpPr>
        <p:spPr>
          <a:xfrm rot="0">
            <a:off x="706686" y="1281649"/>
            <a:ext cx="13554404" cy="1057275"/>
          </a:xfrm>
          <a:prstGeom prst="rect">
            <a:avLst/>
          </a:prstGeom>
        </p:spPr>
        <p:txBody>
          <a:bodyPr anchor="t" rtlCol="false" tIns="0" lIns="0" bIns="0" rIns="0">
            <a:spAutoFit/>
          </a:bodyPr>
          <a:lstStyle/>
          <a:p>
            <a:pPr algn="l">
              <a:lnSpc>
                <a:spcPts val="7870"/>
              </a:lnSpc>
            </a:pPr>
            <a:r>
              <a:rPr lang="en-US" sz="6558" b="true">
                <a:solidFill>
                  <a:srgbClr val="960000"/>
                </a:solidFill>
                <a:latin typeface="Poppins Bold"/>
                <a:ea typeface="Poppins Bold"/>
                <a:cs typeface="Poppins Bold"/>
                <a:sym typeface="Poppins Bold"/>
              </a:rPr>
              <a:t>Apresentação da Ideia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7465" y="3686681"/>
            <a:ext cx="4632795" cy="2634746"/>
            <a:chOff x="0" y="0"/>
            <a:chExt cx="714592" cy="406400"/>
          </a:xfrm>
        </p:grpSpPr>
        <p:sp>
          <p:nvSpPr>
            <p:cNvPr name="Freeform 3" id="3"/>
            <p:cNvSpPr/>
            <p:nvPr/>
          </p:nvSpPr>
          <p:spPr>
            <a:xfrm flipH="false" flipV="false" rot="0">
              <a:off x="0" y="0"/>
              <a:ext cx="714592" cy="406400"/>
            </a:xfrm>
            <a:custGeom>
              <a:avLst/>
              <a:gdLst/>
              <a:ahLst/>
              <a:cxnLst/>
              <a:rect r="r" b="b" t="t" l="l"/>
              <a:pathLst>
                <a:path h="406400" w="714592">
                  <a:moveTo>
                    <a:pt x="0" y="0"/>
                  </a:moveTo>
                  <a:lnTo>
                    <a:pt x="511392" y="0"/>
                  </a:lnTo>
                  <a:lnTo>
                    <a:pt x="714592" y="203200"/>
                  </a:lnTo>
                  <a:lnTo>
                    <a:pt x="511392" y="406400"/>
                  </a:lnTo>
                  <a:lnTo>
                    <a:pt x="0" y="406400"/>
                  </a:lnTo>
                  <a:lnTo>
                    <a:pt x="203200" y="203200"/>
                  </a:lnTo>
                  <a:lnTo>
                    <a:pt x="0" y="0"/>
                  </a:lnTo>
                  <a:close/>
                </a:path>
              </a:pathLst>
            </a:custGeom>
            <a:solidFill>
              <a:srgbClr val="960000"/>
            </a:solidFill>
          </p:spPr>
        </p:sp>
        <p:sp>
          <p:nvSpPr>
            <p:cNvPr name="TextBox 4" id="4"/>
            <p:cNvSpPr txBox="true"/>
            <p:nvPr/>
          </p:nvSpPr>
          <p:spPr>
            <a:xfrm>
              <a:off x="177800" y="-57150"/>
              <a:ext cx="460592" cy="463550"/>
            </a:xfrm>
            <a:prstGeom prst="rect">
              <a:avLst/>
            </a:prstGeom>
          </p:spPr>
          <p:txBody>
            <a:bodyPr anchor="ctr" rtlCol="false" tIns="50800" lIns="50800" bIns="50800" rIns="50800"/>
            <a:lstStyle/>
            <a:p>
              <a:pPr algn="ctr">
                <a:lnSpc>
                  <a:spcPts val="3262"/>
                </a:lnSpc>
              </a:pPr>
            </a:p>
          </p:txBody>
        </p:sp>
      </p:grpSp>
      <p:grpSp>
        <p:nvGrpSpPr>
          <p:cNvPr name="Group 5" id="5"/>
          <p:cNvGrpSpPr/>
          <p:nvPr/>
        </p:nvGrpSpPr>
        <p:grpSpPr>
          <a:xfrm rot="0">
            <a:off x="5035526" y="3686681"/>
            <a:ext cx="4632795" cy="2634746"/>
            <a:chOff x="0" y="0"/>
            <a:chExt cx="714592" cy="406400"/>
          </a:xfrm>
        </p:grpSpPr>
        <p:sp>
          <p:nvSpPr>
            <p:cNvPr name="Freeform 6" id="6"/>
            <p:cNvSpPr/>
            <p:nvPr/>
          </p:nvSpPr>
          <p:spPr>
            <a:xfrm flipH="false" flipV="false" rot="0">
              <a:off x="0" y="0"/>
              <a:ext cx="714592" cy="406400"/>
            </a:xfrm>
            <a:custGeom>
              <a:avLst/>
              <a:gdLst/>
              <a:ahLst/>
              <a:cxnLst/>
              <a:rect r="r" b="b" t="t" l="l"/>
              <a:pathLst>
                <a:path h="406400" w="714592">
                  <a:moveTo>
                    <a:pt x="0" y="0"/>
                  </a:moveTo>
                  <a:lnTo>
                    <a:pt x="511392" y="0"/>
                  </a:lnTo>
                  <a:lnTo>
                    <a:pt x="714592" y="203200"/>
                  </a:lnTo>
                  <a:lnTo>
                    <a:pt x="511392" y="406400"/>
                  </a:lnTo>
                  <a:lnTo>
                    <a:pt x="0" y="406400"/>
                  </a:lnTo>
                  <a:lnTo>
                    <a:pt x="203200" y="203200"/>
                  </a:lnTo>
                  <a:lnTo>
                    <a:pt x="0" y="0"/>
                  </a:lnTo>
                  <a:close/>
                </a:path>
              </a:pathLst>
            </a:custGeom>
            <a:solidFill>
              <a:srgbClr val="CD0A0A"/>
            </a:solidFill>
          </p:spPr>
        </p:sp>
        <p:sp>
          <p:nvSpPr>
            <p:cNvPr name="TextBox 7" id="7"/>
            <p:cNvSpPr txBox="true"/>
            <p:nvPr/>
          </p:nvSpPr>
          <p:spPr>
            <a:xfrm>
              <a:off x="177800" y="-57150"/>
              <a:ext cx="460592" cy="463550"/>
            </a:xfrm>
            <a:prstGeom prst="rect">
              <a:avLst/>
            </a:prstGeom>
          </p:spPr>
          <p:txBody>
            <a:bodyPr anchor="ctr" rtlCol="false" tIns="50800" lIns="50800" bIns="50800" rIns="50800"/>
            <a:lstStyle/>
            <a:p>
              <a:pPr algn="ctr">
                <a:lnSpc>
                  <a:spcPts val="3262"/>
                </a:lnSpc>
              </a:pPr>
            </a:p>
          </p:txBody>
        </p:sp>
      </p:grpSp>
      <p:grpSp>
        <p:nvGrpSpPr>
          <p:cNvPr name="Group 8" id="8"/>
          <p:cNvGrpSpPr/>
          <p:nvPr/>
        </p:nvGrpSpPr>
        <p:grpSpPr>
          <a:xfrm rot="0">
            <a:off x="8600981" y="3686681"/>
            <a:ext cx="4632795" cy="2634746"/>
            <a:chOff x="0" y="0"/>
            <a:chExt cx="714592" cy="406400"/>
          </a:xfrm>
        </p:grpSpPr>
        <p:sp>
          <p:nvSpPr>
            <p:cNvPr name="Freeform 9" id="9"/>
            <p:cNvSpPr/>
            <p:nvPr/>
          </p:nvSpPr>
          <p:spPr>
            <a:xfrm flipH="false" flipV="false" rot="0">
              <a:off x="0" y="0"/>
              <a:ext cx="714592" cy="406400"/>
            </a:xfrm>
            <a:custGeom>
              <a:avLst/>
              <a:gdLst/>
              <a:ahLst/>
              <a:cxnLst/>
              <a:rect r="r" b="b" t="t" l="l"/>
              <a:pathLst>
                <a:path h="406400" w="714592">
                  <a:moveTo>
                    <a:pt x="0" y="0"/>
                  </a:moveTo>
                  <a:lnTo>
                    <a:pt x="511392" y="0"/>
                  </a:lnTo>
                  <a:lnTo>
                    <a:pt x="714592" y="203200"/>
                  </a:lnTo>
                  <a:lnTo>
                    <a:pt x="511392" y="406400"/>
                  </a:lnTo>
                  <a:lnTo>
                    <a:pt x="0" y="406400"/>
                  </a:lnTo>
                  <a:lnTo>
                    <a:pt x="203200" y="203200"/>
                  </a:lnTo>
                  <a:lnTo>
                    <a:pt x="0" y="0"/>
                  </a:lnTo>
                  <a:close/>
                </a:path>
              </a:pathLst>
            </a:custGeom>
            <a:solidFill>
              <a:srgbClr val="960000"/>
            </a:solidFill>
          </p:spPr>
        </p:sp>
        <p:sp>
          <p:nvSpPr>
            <p:cNvPr name="TextBox 10" id="10"/>
            <p:cNvSpPr txBox="true"/>
            <p:nvPr/>
          </p:nvSpPr>
          <p:spPr>
            <a:xfrm>
              <a:off x="177800" y="-57150"/>
              <a:ext cx="460592" cy="463550"/>
            </a:xfrm>
            <a:prstGeom prst="rect">
              <a:avLst/>
            </a:prstGeom>
          </p:spPr>
          <p:txBody>
            <a:bodyPr anchor="ctr" rtlCol="false" tIns="50800" lIns="50800" bIns="50800" rIns="50800"/>
            <a:lstStyle/>
            <a:p>
              <a:pPr algn="ctr">
                <a:lnSpc>
                  <a:spcPts val="3262"/>
                </a:lnSpc>
              </a:pPr>
            </a:p>
          </p:txBody>
        </p:sp>
      </p:grpSp>
      <p:grpSp>
        <p:nvGrpSpPr>
          <p:cNvPr name="Group 11" id="11"/>
          <p:cNvGrpSpPr/>
          <p:nvPr/>
        </p:nvGrpSpPr>
        <p:grpSpPr>
          <a:xfrm rot="0">
            <a:off x="12147739" y="3686681"/>
            <a:ext cx="4632795" cy="2634746"/>
            <a:chOff x="0" y="0"/>
            <a:chExt cx="714592" cy="406400"/>
          </a:xfrm>
        </p:grpSpPr>
        <p:sp>
          <p:nvSpPr>
            <p:cNvPr name="Freeform 12" id="12"/>
            <p:cNvSpPr/>
            <p:nvPr/>
          </p:nvSpPr>
          <p:spPr>
            <a:xfrm flipH="false" flipV="false" rot="0">
              <a:off x="0" y="0"/>
              <a:ext cx="714592" cy="406400"/>
            </a:xfrm>
            <a:custGeom>
              <a:avLst/>
              <a:gdLst/>
              <a:ahLst/>
              <a:cxnLst/>
              <a:rect r="r" b="b" t="t" l="l"/>
              <a:pathLst>
                <a:path h="406400" w="714592">
                  <a:moveTo>
                    <a:pt x="0" y="0"/>
                  </a:moveTo>
                  <a:lnTo>
                    <a:pt x="511392" y="0"/>
                  </a:lnTo>
                  <a:lnTo>
                    <a:pt x="714592" y="203200"/>
                  </a:lnTo>
                  <a:lnTo>
                    <a:pt x="511392" y="406400"/>
                  </a:lnTo>
                  <a:lnTo>
                    <a:pt x="0" y="406400"/>
                  </a:lnTo>
                  <a:lnTo>
                    <a:pt x="203200" y="203200"/>
                  </a:lnTo>
                  <a:lnTo>
                    <a:pt x="0" y="0"/>
                  </a:lnTo>
                  <a:close/>
                </a:path>
              </a:pathLst>
            </a:custGeom>
            <a:solidFill>
              <a:srgbClr val="CD0A0A"/>
            </a:solidFill>
          </p:spPr>
        </p:sp>
        <p:sp>
          <p:nvSpPr>
            <p:cNvPr name="TextBox 13" id="13"/>
            <p:cNvSpPr txBox="true"/>
            <p:nvPr/>
          </p:nvSpPr>
          <p:spPr>
            <a:xfrm>
              <a:off x="177800" y="-57150"/>
              <a:ext cx="460592" cy="463550"/>
            </a:xfrm>
            <a:prstGeom prst="rect">
              <a:avLst/>
            </a:prstGeom>
          </p:spPr>
          <p:txBody>
            <a:bodyPr anchor="ctr" rtlCol="false" tIns="50800" lIns="50800" bIns="50800" rIns="50800"/>
            <a:lstStyle/>
            <a:p>
              <a:pPr algn="ctr">
                <a:lnSpc>
                  <a:spcPts val="3262"/>
                </a:lnSpc>
              </a:pPr>
            </a:p>
          </p:txBody>
        </p:sp>
      </p:grpSp>
      <p:sp>
        <p:nvSpPr>
          <p:cNvPr name="Freeform 14" id="14"/>
          <p:cNvSpPr/>
          <p:nvPr/>
        </p:nvSpPr>
        <p:spPr>
          <a:xfrm flipH="false" flipV="false" rot="0">
            <a:off x="3198461" y="4326781"/>
            <a:ext cx="1444848" cy="1354545"/>
          </a:xfrm>
          <a:custGeom>
            <a:avLst/>
            <a:gdLst/>
            <a:ahLst/>
            <a:cxnLst/>
            <a:rect r="r" b="b" t="t" l="l"/>
            <a:pathLst>
              <a:path h="1354545" w="1444848">
                <a:moveTo>
                  <a:pt x="0" y="0"/>
                </a:moveTo>
                <a:lnTo>
                  <a:pt x="1444849" y="0"/>
                </a:lnTo>
                <a:lnTo>
                  <a:pt x="1444849" y="1354545"/>
                </a:lnTo>
                <a:lnTo>
                  <a:pt x="0" y="1354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505143" y="4326781"/>
            <a:ext cx="1793211" cy="1223867"/>
          </a:xfrm>
          <a:custGeom>
            <a:avLst/>
            <a:gdLst/>
            <a:ahLst/>
            <a:cxnLst/>
            <a:rect r="r" b="b" t="t" l="l"/>
            <a:pathLst>
              <a:path h="1223867" w="1793211">
                <a:moveTo>
                  <a:pt x="0" y="0"/>
                </a:moveTo>
                <a:lnTo>
                  <a:pt x="1793212" y="0"/>
                </a:lnTo>
                <a:lnTo>
                  <a:pt x="1793212" y="1223867"/>
                </a:lnTo>
                <a:lnTo>
                  <a:pt x="0" y="12238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0189761" y="4275349"/>
            <a:ext cx="1457409" cy="1457409"/>
          </a:xfrm>
          <a:custGeom>
            <a:avLst/>
            <a:gdLst/>
            <a:ahLst/>
            <a:cxnLst/>
            <a:rect r="r" b="b" t="t" l="l"/>
            <a:pathLst>
              <a:path h="1457409" w="1457409">
                <a:moveTo>
                  <a:pt x="0" y="0"/>
                </a:moveTo>
                <a:lnTo>
                  <a:pt x="1457409" y="0"/>
                </a:lnTo>
                <a:lnTo>
                  <a:pt x="1457409" y="1457409"/>
                </a:lnTo>
                <a:lnTo>
                  <a:pt x="0" y="14574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757652" y="4229374"/>
            <a:ext cx="1499006" cy="1549360"/>
          </a:xfrm>
          <a:custGeom>
            <a:avLst/>
            <a:gdLst/>
            <a:ahLst/>
            <a:cxnLst/>
            <a:rect r="r" b="b" t="t" l="l"/>
            <a:pathLst>
              <a:path h="1549360" w="1499006">
                <a:moveTo>
                  <a:pt x="0" y="0"/>
                </a:moveTo>
                <a:lnTo>
                  <a:pt x="1499006" y="0"/>
                </a:lnTo>
                <a:lnTo>
                  <a:pt x="1499006" y="1549360"/>
                </a:lnTo>
                <a:lnTo>
                  <a:pt x="0" y="1549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10">
              <a:alphaModFix amt="10999"/>
            </a:blip>
            <a:stretch>
              <a:fillRect l="0" t="-111" r="0" b="-111"/>
            </a:stretch>
          </a:blipFill>
        </p:spPr>
      </p:sp>
      <p:sp>
        <p:nvSpPr>
          <p:cNvPr name="TextBox 19" id="19"/>
          <p:cNvSpPr txBox="true"/>
          <p:nvPr/>
        </p:nvSpPr>
        <p:spPr>
          <a:xfrm rot="0">
            <a:off x="2735671" y="2013117"/>
            <a:ext cx="12816658" cy="895350"/>
          </a:xfrm>
          <a:prstGeom prst="rect">
            <a:avLst/>
          </a:prstGeom>
        </p:spPr>
        <p:txBody>
          <a:bodyPr anchor="t" rtlCol="false" tIns="0" lIns="0" bIns="0" rIns="0">
            <a:spAutoFit/>
          </a:bodyPr>
          <a:lstStyle/>
          <a:p>
            <a:pPr algn="ctr">
              <a:lnSpc>
                <a:spcPts val="6694"/>
              </a:lnSpc>
            </a:pPr>
            <a:r>
              <a:rPr lang="en-US" b="true" sz="5579">
                <a:solidFill>
                  <a:srgbClr val="960000"/>
                </a:solidFill>
                <a:latin typeface="Poppins Bold"/>
                <a:ea typeface="Poppins Bold"/>
                <a:cs typeface="Poppins Bold"/>
                <a:sym typeface="Poppins Bold"/>
              </a:rPr>
              <a:t>Etapas de Desenvolvimento</a:t>
            </a:r>
          </a:p>
        </p:txBody>
      </p:sp>
      <p:sp>
        <p:nvSpPr>
          <p:cNvPr name="TextBox 20" id="20"/>
          <p:cNvSpPr txBox="true"/>
          <p:nvPr/>
        </p:nvSpPr>
        <p:spPr>
          <a:xfrm rot="0">
            <a:off x="2015053" y="6773303"/>
            <a:ext cx="2889696" cy="771525"/>
          </a:xfrm>
          <a:prstGeom prst="rect">
            <a:avLst/>
          </a:prstGeom>
        </p:spPr>
        <p:txBody>
          <a:bodyPr anchor="t" rtlCol="false" tIns="0" lIns="0" bIns="0" rIns="0">
            <a:spAutoFit/>
          </a:bodyPr>
          <a:lstStyle/>
          <a:p>
            <a:pPr algn="ctr">
              <a:lnSpc>
                <a:spcPts val="2963"/>
              </a:lnSpc>
            </a:pPr>
            <a:r>
              <a:rPr lang="en-US" b="true" sz="2469">
                <a:solidFill>
                  <a:srgbClr val="960000"/>
                </a:solidFill>
                <a:latin typeface="Poppins Bold"/>
                <a:ea typeface="Poppins Bold"/>
                <a:cs typeface="Poppins Bold"/>
                <a:sym typeface="Poppins Bold"/>
              </a:rPr>
              <a:t>Materiais e Métodos</a:t>
            </a:r>
          </a:p>
        </p:txBody>
      </p:sp>
      <p:sp>
        <p:nvSpPr>
          <p:cNvPr name="TextBox 21" id="21"/>
          <p:cNvSpPr txBox="true"/>
          <p:nvPr/>
        </p:nvSpPr>
        <p:spPr>
          <a:xfrm rot="0">
            <a:off x="5610705" y="6773303"/>
            <a:ext cx="2889696" cy="771525"/>
          </a:xfrm>
          <a:prstGeom prst="rect">
            <a:avLst/>
          </a:prstGeom>
        </p:spPr>
        <p:txBody>
          <a:bodyPr anchor="t" rtlCol="false" tIns="0" lIns="0" bIns="0" rIns="0">
            <a:spAutoFit/>
          </a:bodyPr>
          <a:lstStyle/>
          <a:p>
            <a:pPr algn="ctr">
              <a:lnSpc>
                <a:spcPts val="2963"/>
              </a:lnSpc>
            </a:pPr>
            <a:r>
              <a:rPr lang="en-US" b="true" sz="2469">
                <a:solidFill>
                  <a:srgbClr val="960000"/>
                </a:solidFill>
                <a:latin typeface="Poppins Bold"/>
                <a:ea typeface="Poppins Bold"/>
                <a:cs typeface="Poppins Bold"/>
                <a:sym typeface="Poppins Bold"/>
              </a:rPr>
              <a:t>Desenvolvimento da PCI</a:t>
            </a:r>
          </a:p>
        </p:txBody>
      </p:sp>
      <p:sp>
        <p:nvSpPr>
          <p:cNvPr name="TextBox 22" id="22"/>
          <p:cNvSpPr txBox="true"/>
          <p:nvPr/>
        </p:nvSpPr>
        <p:spPr>
          <a:xfrm rot="0">
            <a:off x="9144000" y="6773303"/>
            <a:ext cx="2889696" cy="771525"/>
          </a:xfrm>
          <a:prstGeom prst="rect">
            <a:avLst/>
          </a:prstGeom>
        </p:spPr>
        <p:txBody>
          <a:bodyPr anchor="t" rtlCol="false" tIns="0" lIns="0" bIns="0" rIns="0">
            <a:spAutoFit/>
          </a:bodyPr>
          <a:lstStyle/>
          <a:p>
            <a:pPr algn="ctr">
              <a:lnSpc>
                <a:spcPts val="2963"/>
              </a:lnSpc>
            </a:pPr>
            <a:r>
              <a:rPr lang="en-US" b="true" sz="2469">
                <a:solidFill>
                  <a:srgbClr val="960000"/>
                </a:solidFill>
                <a:latin typeface="Poppins Bold"/>
                <a:ea typeface="Poppins Bold"/>
                <a:cs typeface="Poppins Bold"/>
                <a:sym typeface="Poppins Bold"/>
              </a:rPr>
              <a:t>Desenvolvimento do Software</a:t>
            </a:r>
          </a:p>
        </p:txBody>
      </p:sp>
      <p:sp>
        <p:nvSpPr>
          <p:cNvPr name="TextBox 23" id="23"/>
          <p:cNvSpPr txBox="true"/>
          <p:nvPr/>
        </p:nvSpPr>
        <p:spPr>
          <a:xfrm rot="0">
            <a:off x="12739652" y="6773303"/>
            <a:ext cx="2889696" cy="771525"/>
          </a:xfrm>
          <a:prstGeom prst="rect">
            <a:avLst/>
          </a:prstGeom>
        </p:spPr>
        <p:txBody>
          <a:bodyPr anchor="t" rtlCol="false" tIns="0" lIns="0" bIns="0" rIns="0">
            <a:spAutoFit/>
          </a:bodyPr>
          <a:lstStyle/>
          <a:p>
            <a:pPr algn="ctr">
              <a:lnSpc>
                <a:spcPts val="2963"/>
              </a:lnSpc>
            </a:pPr>
            <a:r>
              <a:rPr lang="en-US" b="true" sz="2469">
                <a:solidFill>
                  <a:srgbClr val="960000"/>
                </a:solidFill>
                <a:latin typeface="Poppins Bold"/>
                <a:ea typeface="Poppins Bold"/>
                <a:cs typeface="Poppins Bold"/>
                <a:sym typeface="Poppins Bold"/>
              </a:rPr>
              <a:t>Testes de Funcionalidades</a:t>
            </a:r>
          </a:p>
        </p:txBody>
      </p:sp>
      <p:sp>
        <p:nvSpPr>
          <p:cNvPr name="Freeform 24" id="2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11"/>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2000"/>
            </a:blip>
            <a:stretch>
              <a:fillRect l="0" t="-9222" r="0" b="-9222"/>
            </a:stretch>
          </a:blipFill>
        </p:spPr>
      </p:sp>
      <p:sp>
        <p:nvSpPr>
          <p:cNvPr name="TextBox 3" id="3"/>
          <p:cNvSpPr txBox="true"/>
          <p:nvPr/>
        </p:nvSpPr>
        <p:spPr>
          <a:xfrm rot="0">
            <a:off x="706686" y="1834230"/>
            <a:ext cx="9725156" cy="1000125"/>
          </a:xfrm>
          <a:prstGeom prst="rect">
            <a:avLst/>
          </a:prstGeom>
        </p:spPr>
        <p:txBody>
          <a:bodyPr anchor="t" rtlCol="false" tIns="0" lIns="0" bIns="0" rIns="0">
            <a:spAutoFit/>
          </a:bodyPr>
          <a:lstStyle/>
          <a:p>
            <a:pPr algn="l">
              <a:lnSpc>
                <a:spcPts val="7546"/>
              </a:lnSpc>
            </a:pPr>
            <a:r>
              <a:rPr lang="en-US" sz="6288" b="true">
                <a:solidFill>
                  <a:srgbClr val="960000"/>
                </a:solidFill>
                <a:latin typeface="Poppins Bold"/>
                <a:ea typeface="Poppins Bold"/>
                <a:cs typeface="Poppins Bold"/>
                <a:sym typeface="Poppins Bold"/>
              </a:rPr>
              <a:t>Materiais e Métodos</a:t>
            </a:r>
          </a:p>
        </p:txBody>
      </p:sp>
      <p:sp>
        <p:nvSpPr>
          <p:cNvPr name="Freeform 4" id="4"/>
          <p:cNvSpPr/>
          <p:nvPr/>
        </p:nvSpPr>
        <p:spPr>
          <a:xfrm flipH="false" flipV="false" rot="-2804932">
            <a:off x="12764636" y="-541089"/>
            <a:ext cx="10392147" cy="10939102"/>
          </a:xfrm>
          <a:custGeom>
            <a:avLst/>
            <a:gdLst/>
            <a:ahLst/>
            <a:cxnLst/>
            <a:rect r="r" b="b" t="t" l="l"/>
            <a:pathLst>
              <a:path h="10939102" w="10392147">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804932">
            <a:off x="7804268" y="-4153434"/>
            <a:ext cx="11104857" cy="11689324"/>
          </a:xfrm>
          <a:custGeom>
            <a:avLst/>
            <a:gdLst/>
            <a:ahLst/>
            <a:cxnLst/>
            <a:rect r="r" b="b" t="t" l="l"/>
            <a:pathLst>
              <a:path h="11689324" w="11104857">
                <a:moveTo>
                  <a:pt x="0" y="0"/>
                </a:moveTo>
                <a:lnTo>
                  <a:pt x="11104857" y="0"/>
                </a:lnTo>
                <a:lnTo>
                  <a:pt x="11104857" y="11689324"/>
                </a:lnTo>
                <a:lnTo>
                  <a:pt x="0" y="116893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204301">
            <a:off x="13015965" y="8519480"/>
            <a:ext cx="4615835" cy="4858773"/>
          </a:xfrm>
          <a:custGeom>
            <a:avLst/>
            <a:gdLst/>
            <a:ahLst/>
            <a:cxnLst/>
            <a:rect r="r" b="b" t="t" l="l"/>
            <a:pathLst>
              <a:path h="4858773" w="4615835">
                <a:moveTo>
                  <a:pt x="0" y="0"/>
                </a:moveTo>
                <a:lnTo>
                  <a:pt x="4615835" y="0"/>
                </a:lnTo>
                <a:lnTo>
                  <a:pt x="4615835" y="4858774"/>
                </a:lnTo>
                <a:lnTo>
                  <a:pt x="0" y="4858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TextBox 8" id="8"/>
          <p:cNvSpPr txBox="true"/>
          <p:nvPr/>
        </p:nvSpPr>
        <p:spPr>
          <a:xfrm rot="0">
            <a:off x="706686" y="3061199"/>
            <a:ext cx="8532968" cy="6163056"/>
          </a:xfrm>
          <a:prstGeom prst="rect">
            <a:avLst/>
          </a:prstGeom>
        </p:spPr>
        <p:txBody>
          <a:bodyPr anchor="t" rtlCol="false" tIns="0" lIns="0" bIns="0" rIns="0">
            <a:spAutoFit/>
          </a:bodyPr>
          <a:lstStyle/>
          <a:p>
            <a:pPr algn="just">
              <a:lnSpc>
                <a:spcPts val="2604"/>
              </a:lnSpc>
            </a:pPr>
            <a:r>
              <a:rPr lang="en-US" sz="1860">
                <a:solidFill>
                  <a:srgbClr val="000000"/>
                </a:solidFill>
                <a:latin typeface="Poppins"/>
                <a:ea typeface="Poppins"/>
                <a:cs typeface="Poppins"/>
                <a:sym typeface="Poppins"/>
              </a:rPr>
              <a:t>  O desenvolvimento do CLP de baixo custo baseado no ESP32 envolveu a utilização de diversos componentes eletrônicos e ferramentas de software que garantiram a implementação das funcionalidades necessárias:</a:t>
            </a:r>
          </a:p>
          <a:p>
            <a:pPr algn="just">
              <a:lnSpc>
                <a:spcPts val="2604"/>
              </a:lnSpc>
            </a:pPr>
          </a:p>
          <a:p>
            <a:pPr algn="just" marL="401576" indent="-200788" lvl="1">
              <a:lnSpc>
                <a:spcPts val="2604"/>
              </a:lnSpc>
              <a:buFont typeface="Arial"/>
              <a:buChar char="•"/>
            </a:pPr>
            <a:r>
              <a:rPr lang="en-US" sz="1860">
                <a:solidFill>
                  <a:srgbClr val="000000"/>
                </a:solidFill>
                <a:latin typeface="Poppins"/>
                <a:ea typeface="Poppins"/>
                <a:cs typeface="Poppins"/>
                <a:sym typeface="Poppins"/>
              </a:rPr>
              <a:t>ESP32 DevKit V1.</a:t>
            </a:r>
          </a:p>
          <a:p>
            <a:pPr algn="just" marL="401576" indent="-200788" lvl="1">
              <a:lnSpc>
                <a:spcPts val="2604"/>
              </a:lnSpc>
              <a:buFont typeface="Arial"/>
              <a:buChar char="•"/>
            </a:pPr>
            <a:r>
              <a:rPr lang="en-US" sz="1860">
                <a:solidFill>
                  <a:srgbClr val="000000"/>
                </a:solidFill>
                <a:latin typeface="Poppins"/>
                <a:ea typeface="Poppins"/>
                <a:cs typeface="Poppins"/>
                <a:sym typeface="Poppins"/>
              </a:rPr>
              <a:t>Módulo Relé.</a:t>
            </a:r>
          </a:p>
          <a:p>
            <a:pPr algn="just" marL="401576" indent="-200788" lvl="1">
              <a:lnSpc>
                <a:spcPts val="2604"/>
              </a:lnSpc>
              <a:buFont typeface="Arial"/>
              <a:buChar char="•"/>
            </a:pPr>
            <a:r>
              <a:rPr lang="en-US" sz="1860">
                <a:solidFill>
                  <a:srgbClr val="000000"/>
                </a:solidFill>
                <a:latin typeface="Poppins"/>
                <a:ea typeface="Poppins"/>
                <a:cs typeface="Poppins"/>
                <a:sym typeface="Poppins"/>
              </a:rPr>
              <a:t>Bornes de conexão.</a:t>
            </a:r>
          </a:p>
          <a:p>
            <a:pPr algn="just" marL="401576" indent="-200788" lvl="1">
              <a:lnSpc>
                <a:spcPts val="2604"/>
              </a:lnSpc>
              <a:buFont typeface="Arial"/>
              <a:buChar char="•"/>
            </a:pPr>
            <a:r>
              <a:rPr lang="en-US" sz="1860">
                <a:solidFill>
                  <a:srgbClr val="000000"/>
                </a:solidFill>
                <a:latin typeface="Poppins"/>
                <a:ea typeface="Poppins"/>
                <a:cs typeface="Poppins"/>
                <a:sym typeface="Poppins"/>
              </a:rPr>
              <a:t>Regulador de Tensão 7805 (5V).</a:t>
            </a:r>
          </a:p>
          <a:p>
            <a:pPr algn="just" marL="401576" indent="-200788" lvl="1">
              <a:lnSpc>
                <a:spcPts val="2604"/>
              </a:lnSpc>
              <a:buFont typeface="Arial"/>
              <a:buChar char="•"/>
            </a:pPr>
            <a:r>
              <a:rPr lang="en-US" sz="1860">
                <a:solidFill>
                  <a:srgbClr val="000000"/>
                </a:solidFill>
                <a:latin typeface="Poppins"/>
                <a:ea typeface="Poppins"/>
                <a:cs typeface="Poppins"/>
                <a:sym typeface="Poppins"/>
              </a:rPr>
              <a:t>Capacitores cerâmicos e resistores.</a:t>
            </a:r>
          </a:p>
          <a:p>
            <a:pPr algn="just" marL="401576" indent="-200788" lvl="1">
              <a:lnSpc>
                <a:spcPts val="2604"/>
              </a:lnSpc>
              <a:buFont typeface="Arial"/>
              <a:buChar char="•"/>
            </a:pPr>
            <a:r>
              <a:rPr lang="en-US" sz="1860">
                <a:solidFill>
                  <a:srgbClr val="000000"/>
                </a:solidFill>
                <a:latin typeface="Poppins"/>
                <a:ea typeface="Poppins"/>
                <a:cs typeface="Poppins"/>
                <a:sym typeface="Poppins"/>
              </a:rPr>
              <a:t>Optoacoplador PC817.</a:t>
            </a:r>
          </a:p>
          <a:p>
            <a:pPr algn="just" marL="401576" indent="-200788" lvl="1">
              <a:lnSpc>
                <a:spcPts val="2604"/>
              </a:lnSpc>
              <a:buFont typeface="Arial"/>
              <a:buChar char="•"/>
            </a:pPr>
            <a:r>
              <a:rPr lang="en-US" sz="1860">
                <a:solidFill>
                  <a:srgbClr val="000000"/>
                </a:solidFill>
                <a:latin typeface="Poppins"/>
                <a:ea typeface="Poppins"/>
                <a:cs typeface="Poppins"/>
                <a:sym typeface="Poppins"/>
              </a:rPr>
              <a:t>Cartão SD e módulo de leitura.</a:t>
            </a:r>
          </a:p>
          <a:p>
            <a:pPr algn="just">
              <a:lnSpc>
                <a:spcPts val="2604"/>
              </a:lnSpc>
            </a:pPr>
          </a:p>
          <a:p>
            <a:pPr algn="just">
              <a:lnSpc>
                <a:spcPts val="2604"/>
              </a:lnSpc>
            </a:pPr>
            <a:r>
              <a:rPr lang="en-US" sz="1860">
                <a:solidFill>
                  <a:srgbClr val="000000"/>
                </a:solidFill>
                <a:latin typeface="Poppins"/>
                <a:ea typeface="Poppins"/>
                <a:cs typeface="Poppins"/>
                <a:sym typeface="Poppins"/>
              </a:rPr>
              <a:t> Além dos componentes físicos, foram utilizadas bibliotecas de software especializadas para a implementação das funcionalidades de comunicação e controle, incluindo WiFiManager, ESPAsyncWebServer, PubSubClient, ModbusMaster e ArduinoOTA.</a:t>
            </a:r>
          </a:p>
          <a:p>
            <a:pPr algn="just">
              <a:lnSpc>
                <a:spcPts val="2604"/>
              </a:lnSpc>
              <a:spcBef>
                <a:spcPct val="0"/>
              </a:spcBef>
            </a:pPr>
          </a:p>
          <a:p>
            <a:pPr algn="just">
              <a:lnSpc>
                <a:spcPts val="2604"/>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8999"/>
            </a:blip>
            <a:stretch>
              <a:fillRect l="0" t="-9222" r="0" b="-9222"/>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grpSp>
        <p:nvGrpSpPr>
          <p:cNvPr name="Group 5" id="5"/>
          <p:cNvGrpSpPr/>
          <p:nvPr/>
        </p:nvGrpSpPr>
        <p:grpSpPr>
          <a:xfrm rot="0">
            <a:off x="349149" y="4903664"/>
            <a:ext cx="17589703" cy="2463683"/>
            <a:chOff x="0" y="0"/>
            <a:chExt cx="23452937" cy="3284910"/>
          </a:xfrm>
        </p:grpSpPr>
        <p:sp>
          <p:nvSpPr>
            <p:cNvPr name="Freeform 6" id="6"/>
            <p:cNvSpPr/>
            <p:nvPr/>
          </p:nvSpPr>
          <p:spPr>
            <a:xfrm flipH="false" flipV="false" rot="0">
              <a:off x="732060" y="0"/>
              <a:ext cx="17902831" cy="1275577"/>
            </a:xfrm>
            <a:custGeom>
              <a:avLst/>
              <a:gdLst/>
              <a:ahLst/>
              <a:cxnLst/>
              <a:rect r="r" b="b" t="t" l="l"/>
              <a:pathLst>
                <a:path h="1275577" w="17902831">
                  <a:moveTo>
                    <a:pt x="0" y="0"/>
                  </a:moveTo>
                  <a:lnTo>
                    <a:pt x="17902831" y="0"/>
                  </a:lnTo>
                  <a:lnTo>
                    <a:pt x="17902831" y="1275577"/>
                  </a:lnTo>
                  <a:lnTo>
                    <a:pt x="0" y="12755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96241" y="177321"/>
              <a:ext cx="779949" cy="892359"/>
            </a:xfrm>
            <a:prstGeom prst="rect">
              <a:avLst/>
            </a:prstGeom>
          </p:spPr>
          <p:txBody>
            <a:bodyPr anchor="t" rtlCol="false" tIns="0" lIns="0" bIns="0" rIns="0">
              <a:spAutoFit/>
            </a:bodyPr>
            <a:lstStyle/>
            <a:p>
              <a:pPr algn="ctr">
                <a:lnSpc>
                  <a:spcPts val="5154"/>
                </a:lnSpc>
              </a:pPr>
              <a:r>
                <a:rPr lang="en-US" b="true" sz="4295">
                  <a:solidFill>
                    <a:srgbClr val="CD0A0A"/>
                  </a:solidFill>
                  <a:latin typeface="Poppins Bold"/>
                  <a:ea typeface="Poppins Bold"/>
                  <a:cs typeface="Poppins Bold"/>
                  <a:sym typeface="Poppins Bold"/>
                </a:rPr>
                <a:t>1</a:t>
              </a:r>
            </a:p>
          </p:txBody>
        </p:sp>
        <p:sp>
          <p:nvSpPr>
            <p:cNvPr name="TextBox 8" id="8"/>
            <p:cNvSpPr txBox="true"/>
            <p:nvPr/>
          </p:nvSpPr>
          <p:spPr>
            <a:xfrm rot="0">
              <a:off x="5140270" y="177321"/>
              <a:ext cx="779949" cy="892359"/>
            </a:xfrm>
            <a:prstGeom prst="rect">
              <a:avLst/>
            </a:prstGeom>
          </p:spPr>
          <p:txBody>
            <a:bodyPr anchor="t" rtlCol="false" tIns="0" lIns="0" bIns="0" rIns="0">
              <a:spAutoFit/>
            </a:bodyPr>
            <a:lstStyle/>
            <a:p>
              <a:pPr algn="ctr">
                <a:lnSpc>
                  <a:spcPts val="5154"/>
                </a:lnSpc>
              </a:pPr>
              <a:r>
                <a:rPr lang="en-US" b="true" sz="4295">
                  <a:solidFill>
                    <a:srgbClr val="CD0A0A"/>
                  </a:solidFill>
                  <a:latin typeface="Poppins Bold"/>
                  <a:ea typeface="Poppins Bold"/>
                  <a:cs typeface="Poppins Bold"/>
                  <a:sym typeface="Poppins Bold"/>
                </a:rPr>
                <a:t>2</a:t>
              </a:r>
            </a:p>
          </p:txBody>
        </p:sp>
        <p:sp>
          <p:nvSpPr>
            <p:cNvPr name="TextBox 9" id="9"/>
            <p:cNvSpPr txBox="true"/>
            <p:nvPr/>
          </p:nvSpPr>
          <p:spPr>
            <a:xfrm rot="0">
              <a:off x="9284431" y="177321"/>
              <a:ext cx="779949" cy="892359"/>
            </a:xfrm>
            <a:prstGeom prst="rect">
              <a:avLst/>
            </a:prstGeom>
          </p:spPr>
          <p:txBody>
            <a:bodyPr anchor="t" rtlCol="false" tIns="0" lIns="0" bIns="0" rIns="0">
              <a:spAutoFit/>
            </a:bodyPr>
            <a:lstStyle/>
            <a:p>
              <a:pPr algn="ctr">
                <a:lnSpc>
                  <a:spcPts val="5154"/>
                </a:lnSpc>
              </a:pPr>
              <a:r>
                <a:rPr lang="en-US" b="true" sz="4295">
                  <a:solidFill>
                    <a:srgbClr val="CD0A0A"/>
                  </a:solidFill>
                  <a:latin typeface="Poppins Bold"/>
                  <a:ea typeface="Poppins Bold"/>
                  <a:cs typeface="Poppins Bold"/>
                  <a:sym typeface="Poppins Bold"/>
                </a:rPr>
                <a:t>3</a:t>
              </a:r>
            </a:p>
          </p:txBody>
        </p:sp>
        <p:sp>
          <p:nvSpPr>
            <p:cNvPr name="TextBox 10" id="10"/>
            <p:cNvSpPr txBox="true"/>
            <p:nvPr/>
          </p:nvSpPr>
          <p:spPr>
            <a:xfrm rot="0">
              <a:off x="13428593" y="177321"/>
              <a:ext cx="779949" cy="892359"/>
            </a:xfrm>
            <a:prstGeom prst="rect">
              <a:avLst/>
            </a:prstGeom>
          </p:spPr>
          <p:txBody>
            <a:bodyPr anchor="t" rtlCol="false" tIns="0" lIns="0" bIns="0" rIns="0">
              <a:spAutoFit/>
            </a:bodyPr>
            <a:lstStyle/>
            <a:p>
              <a:pPr algn="ctr">
                <a:lnSpc>
                  <a:spcPts val="5154"/>
                </a:lnSpc>
              </a:pPr>
              <a:r>
                <a:rPr lang="en-US" b="true" sz="4295">
                  <a:solidFill>
                    <a:srgbClr val="CD0A0A"/>
                  </a:solidFill>
                  <a:latin typeface="Poppins Bold"/>
                  <a:ea typeface="Poppins Bold"/>
                  <a:cs typeface="Poppins Bold"/>
                  <a:sym typeface="Poppins Bold"/>
                </a:rPr>
                <a:t>4</a:t>
              </a:r>
            </a:p>
          </p:txBody>
        </p:sp>
        <p:sp>
          <p:nvSpPr>
            <p:cNvPr name="TextBox 11" id="11"/>
            <p:cNvSpPr txBox="true"/>
            <p:nvPr/>
          </p:nvSpPr>
          <p:spPr>
            <a:xfrm rot="0">
              <a:off x="17572754" y="177321"/>
              <a:ext cx="779949" cy="892359"/>
            </a:xfrm>
            <a:prstGeom prst="rect">
              <a:avLst/>
            </a:prstGeom>
          </p:spPr>
          <p:txBody>
            <a:bodyPr anchor="t" rtlCol="false" tIns="0" lIns="0" bIns="0" rIns="0">
              <a:spAutoFit/>
            </a:bodyPr>
            <a:lstStyle/>
            <a:p>
              <a:pPr algn="ctr">
                <a:lnSpc>
                  <a:spcPts val="5154"/>
                </a:lnSpc>
              </a:pPr>
              <a:r>
                <a:rPr lang="en-US" b="true" sz="4295">
                  <a:solidFill>
                    <a:srgbClr val="CD0A0A"/>
                  </a:solidFill>
                  <a:latin typeface="Poppins Bold"/>
                  <a:ea typeface="Poppins Bold"/>
                  <a:cs typeface="Poppins Bold"/>
                  <a:sym typeface="Poppins Bold"/>
                </a:rPr>
                <a:t>5</a:t>
              </a:r>
            </a:p>
          </p:txBody>
        </p:sp>
        <p:sp>
          <p:nvSpPr>
            <p:cNvPr name="TextBox 12" id="12"/>
            <p:cNvSpPr txBox="true"/>
            <p:nvPr/>
          </p:nvSpPr>
          <p:spPr>
            <a:xfrm rot="0">
              <a:off x="0" y="1474733"/>
              <a:ext cx="2843934" cy="900931"/>
            </a:xfrm>
            <a:prstGeom prst="rect">
              <a:avLst/>
            </a:prstGeom>
          </p:spPr>
          <p:txBody>
            <a:bodyPr anchor="t" rtlCol="false" tIns="0" lIns="0" bIns="0" rIns="0">
              <a:spAutoFit/>
            </a:bodyPr>
            <a:lstStyle/>
            <a:p>
              <a:pPr algn="ctr">
                <a:lnSpc>
                  <a:spcPts val="2706"/>
                </a:lnSpc>
                <a:spcBef>
                  <a:spcPct val="0"/>
                </a:spcBef>
              </a:pPr>
              <a:r>
                <a:rPr lang="en-US" b="true" sz="1933">
                  <a:solidFill>
                    <a:srgbClr val="CD0A0A"/>
                  </a:solidFill>
                  <a:latin typeface="Poppins Bold"/>
                  <a:ea typeface="Poppins Bold"/>
                  <a:cs typeface="Poppins Bold"/>
                  <a:sym typeface="Poppins Bold"/>
                </a:rPr>
                <a:t>Modulação Virtual da PCI</a:t>
              </a:r>
            </a:p>
          </p:txBody>
        </p:sp>
        <p:sp>
          <p:nvSpPr>
            <p:cNvPr name="TextBox 13" id="13"/>
            <p:cNvSpPr txBox="true"/>
            <p:nvPr/>
          </p:nvSpPr>
          <p:spPr>
            <a:xfrm rot="0">
              <a:off x="4108278" y="1474733"/>
              <a:ext cx="2843934" cy="1355554"/>
            </a:xfrm>
            <a:prstGeom prst="rect">
              <a:avLst/>
            </a:prstGeom>
          </p:spPr>
          <p:txBody>
            <a:bodyPr anchor="t" rtlCol="false" tIns="0" lIns="0" bIns="0" rIns="0">
              <a:spAutoFit/>
            </a:bodyPr>
            <a:lstStyle/>
            <a:p>
              <a:pPr algn="ctr">
                <a:lnSpc>
                  <a:spcPts val="2706"/>
                </a:lnSpc>
                <a:spcBef>
                  <a:spcPct val="0"/>
                </a:spcBef>
              </a:pPr>
              <a:r>
                <a:rPr lang="en-US" b="true" sz="1933">
                  <a:solidFill>
                    <a:srgbClr val="CD0A0A"/>
                  </a:solidFill>
                  <a:latin typeface="Poppins Bold"/>
                  <a:ea typeface="Poppins Bold"/>
                  <a:cs typeface="Poppins Bold"/>
                  <a:sym typeface="Poppins Bold"/>
                </a:rPr>
                <a:t>Modulação Virtual das conexões da PCI</a:t>
              </a:r>
            </a:p>
          </p:txBody>
        </p:sp>
        <p:sp>
          <p:nvSpPr>
            <p:cNvPr name="TextBox 14" id="14"/>
            <p:cNvSpPr txBox="true"/>
            <p:nvPr/>
          </p:nvSpPr>
          <p:spPr>
            <a:xfrm rot="0">
              <a:off x="8261508" y="1474733"/>
              <a:ext cx="2843934" cy="900931"/>
            </a:xfrm>
            <a:prstGeom prst="rect">
              <a:avLst/>
            </a:prstGeom>
          </p:spPr>
          <p:txBody>
            <a:bodyPr anchor="t" rtlCol="false" tIns="0" lIns="0" bIns="0" rIns="0">
              <a:spAutoFit/>
            </a:bodyPr>
            <a:lstStyle/>
            <a:p>
              <a:pPr algn="ctr">
                <a:lnSpc>
                  <a:spcPts val="2706"/>
                </a:lnSpc>
                <a:spcBef>
                  <a:spcPct val="0"/>
                </a:spcBef>
              </a:pPr>
              <a:r>
                <a:rPr lang="en-US" b="true" sz="1933">
                  <a:solidFill>
                    <a:srgbClr val="CD0A0A"/>
                  </a:solidFill>
                  <a:latin typeface="Poppins Bold"/>
                  <a:ea typeface="Poppins Bold"/>
                  <a:cs typeface="Poppins Bold"/>
                  <a:sym typeface="Poppins Bold"/>
                </a:rPr>
                <a:t>Modulação 3D da placa pronta</a:t>
              </a:r>
            </a:p>
          </p:txBody>
        </p:sp>
        <p:sp>
          <p:nvSpPr>
            <p:cNvPr name="TextBox 15" id="15"/>
            <p:cNvSpPr txBox="true"/>
            <p:nvPr/>
          </p:nvSpPr>
          <p:spPr>
            <a:xfrm rot="0">
              <a:off x="12396600" y="1474733"/>
              <a:ext cx="2843934" cy="1810177"/>
            </a:xfrm>
            <a:prstGeom prst="rect">
              <a:avLst/>
            </a:prstGeom>
          </p:spPr>
          <p:txBody>
            <a:bodyPr anchor="t" rtlCol="false" tIns="0" lIns="0" bIns="0" rIns="0">
              <a:spAutoFit/>
            </a:bodyPr>
            <a:lstStyle/>
            <a:p>
              <a:pPr algn="ctr">
                <a:lnSpc>
                  <a:spcPts val="2706"/>
                </a:lnSpc>
                <a:spcBef>
                  <a:spcPct val="0"/>
                </a:spcBef>
              </a:pPr>
              <a:r>
                <a:rPr lang="en-US" b="true" sz="1933">
                  <a:solidFill>
                    <a:srgbClr val="CD0A0A"/>
                  </a:solidFill>
                  <a:latin typeface="Poppins Bold"/>
                  <a:ea typeface="Poppins Bold"/>
                  <a:cs typeface="Poppins Bold"/>
                  <a:sym typeface="Poppins Bold"/>
                </a:rPr>
                <a:t>Croiação da estufa caseira para criação da PCI</a:t>
              </a:r>
            </a:p>
          </p:txBody>
        </p:sp>
        <p:sp>
          <p:nvSpPr>
            <p:cNvPr name="TextBox 16" id="16"/>
            <p:cNvSpPr txBox="true"/>
            <p:nvPr/>
          </p:nvSpPr>
          <p:spPr>
            <a:xfrm rot="0">
              <a:off x="16523017" y="1474733"/>
              <a:ext cx="2843934" cy="1810177"/>
            </a:xfrm>
            <a:prstGeom prst="rect">
              <a:avLst/>
            </a:prstGeom>
          </p:spPr>
          <p:txBody>
            <a:bodyPr anchor="t" rtlCol="false" tIns="0" lIns="0" bIns="0" rIns="0">
              <a:spAutoFit/>
            </a:bodyPr>
            <a:lstStyle/>
            <a:p>
              <a:pPr algn="ctr">
                <a:lnSpc>
                  <a:spcPts val="2706"/>
                </a:lnSpc>
                <a:spcBef>
                  <a:spcPct val="0"/>
                </a:spcBef>
              </a:pPr>
              <a:r>
                <a:rPr lang="en-US" b="true" sz="1933">
                  <a:solidFill>
                    <a:srgbClr val="CD0A0A"/>
                  </a:solidFill>
                  <a:latin typeface="Poppins Bold"/>
                  <a:ea typeface="Poppins Bold"/>
                  <a:cs typeface="Poppins Bold"/>
                  <a:sym typeface="Poppins Bold"/>
                </a:rPr>
                <a:t>Criação de Método de Secagem para a placa</a:t>
              </a:r>
            </a:p>
          </p:txBody>
        </p:sp>
        <p:grpSp>
          <p:nvGrpSpPr>
            <p:cNvPr name="Group 17" id="17"/>
            <p:cNvGrpSpPr/>
            <p:nvPr/>
          </p:nvGrpSpPr>
          <p:grpSpPr>
            <a:xfrm rot="0">
              <a:off x="18579408" y="564759"/>
              <a:ext cx="2906772" cy="209784"/>
              <a:chOff x="0" y="0"/>
              <a:chExt cx="574177" cy="41439"/>
            </a:xfrm>
          </p:grpSpPr>
          <p:sp>
            <p:nvSpPr>
              <p:cNvPr name="Freeform 18" id="18"/>
              <p:cNvSpPr/>
              <p:nvPr/>
            </p:nvSpPr>
            <p:spPr>
              <a:xfrm flipH="false" flipV="false" rot="0">
                <a:off x="0" y="0"/>
                <a:ext cx="574177" cy="41439"/>
              </a:xfrm>
              <a:custGeom>
                <a:avLst/>
                <a:gdLst/>
                <a:ahLst/>
                <a:cxnLst/>
                <a:rect r="r" b="b" t="t" l="l"/>
                <a:pathLst>
                  <a:path h="41439" w="574177">
                    <a:moveTo>
                      <a:pt x="0" y="0"/>
                    </a:moveTo>
                    <a:lnTo>
                      <a:pt x="574177" y="0"/>
                    </a:lnTo>
                    <a:lnTo>
                      <a:pt x="574177" y="41439"/>
                    </a:lnTo>
                    <a:lnTo>
                      <a:pt x="0" y="41439"/>
                    </a:lnTo>
                    <a:close/>
                  </a:path>
                </a:pathLst>
              </a:custGeom>
              <a:solidFill>
                <a:srgbClr val="960000"/>
              </a:solidFill>
            </p:spPr>
          </p:sp>
          <p:sp>
            <p:nvSpPr>
              <p:cNvPr name="TextBox 19" id="19"/>
              <p:cNvSpPr txBox="true"/>
              <p:nvPr/>
            </p:nvSpPr>
            <p:spPr>
              <a:xfrm>
                <a:off x="0" y="-57150"/>
                <a:ext cx="574177" cy="98589"/>
              </a:xfrm>
              <a:prstGeom prst="rect">
                <a:avLst/>
              </a:prstGeom>
            </p:spPr>
            <p:txBody>
              <a:bodyPr anchor="ctr" rtlCol="false" tIns="56764" lIns="56764" bIns="56764" rIns="56764"/>
              <a:lstStyle/>
              <a:p>
                <a:pPr algn="ctr">
                  <a:lnSpc>
                    <a:spcPts val="3262"/>
                  </a:lnSpc>
                </a:pPr>
              </a:p>
            </p:txBody>
          </p:sp>
        </p:grpSp>
        <p:grpSp>
          <p:nvGrpSpPr>
            <p:cNvPr name="Group 20" id="20"/>
            <p:cNvGrpSpPr/>
            <p:nvPr/>
          </p:nvGrpSpPr>
          <p:grpSpPr>
            <a:xfrm rot="0">
              <a:off x="21396237" y="34288"/>
              <a:ext cx="1269465" cy="1270726"/>
              <a:chOff x="0" y="0"/>
              <a:chExt cx="1256166" cy="1257413"/>
            </a:xfrm>
          </p:grpSpPr>
          <p:sp>
            <p:nvSpPr>
              <p:cNvPr name="Freeform 21" id="21"/>
              <p:cNvSpPr/>
              <p:nvPr/>
            </p:nvSpPr>
            <p:spPr>
              <a:xfrm flipH="false" flipV="false" rot="0">
                <a:off x="0" y="0"/>
                <a:ext cx="1256166" cy="1257413"/>
              </a:xfrm>
              <a:custGeom>
                <a:avLst/>
                <a:gdLst/>
                <a:ahLst/>
                <a:cxnLst/>
                <a:rect r="r" b="b" t="t" l="l"/>
                <a:pathLst>
                  <a:path h="1257413" w="1256166">
                    <a:moveTo>
                      <a:pt x="628083" y="0"/>
                    </a:moveTo>
                    <a:cubicBezTo>
                      <a:pt x="281202" y="0"/>
                      <a:pt x="0" y="281482"/>
                      <a:pt x="0" y="628707"/>
                    </a:cubicBezTo>
                    <a:cubicBezTo>
                      <a:pt x="0" y="975932"/>
                      <a:pt x="281202" y="1257413"/>
                      <a:pt x="628083" y="1257413"/>
                    </a:cubicBezTo>
                    <a:cubicBezTo>
                      <a:pt x="974963" y="1257413"/>
                      <a:pt x="1256166" y="975932"/>
                      <a:pt x="1256166" y="628707"/>
                    </a:cubicBezTo>
                    <a:cubicBezTo>
                      <a:pt x="1256166" y="281482"/>
                      <a:pt x="974963" y="0"/>
                      <a:pt x="628083" y="0"/>
                    </a:cubicBezTo>
                    <a:close/>
                  </a:path>
                </a:pathLst>
              </a:custGeom>
              <a:solidFill>
                <a:srgbClr val="960000"/>
              </a:solidFill>
            </p:spPr>
          </p:sp>
          <p:sp>
            <p:nvSpPr>
              <p:cNvPr name="TextBox 22" id="22"/>
              <p:cNvSpPr txBox="true"/>
              <p:nvPr/>
            </p:nvSpPr>
            <p:spPr>
              <a:xfrm>
                <a:off x="117766" y="60733"/>
                <a:ext cx="1020635" cy="1078798"/>
              </a:xfrm>
              <a:prstGeom prst="rect">
                <a:avLst/>
              </a:prstGeom>
            </p:spPr>
            <p:txBody>
              <a:bodyPr anchor="ctr" rtlCol="false" tIns="56764" lIns="56764" bIns="56764" rIns="56764"/>
              <a:lstStyle/>
              <a:p>
                <a:pPr algn="ctr">
                  <a:lnSpc>
                    <a:spcPts val="3262"/>
                  </a:lnSpc>
                </a:pPr>
              </a:p>
            </p:txBody>
          </p:sp>
        </p:grpSp>
        <p:grpSp>
          <p:nvGrpSpPr>
            <p:cNvPr name="Group 23" id="23"/>
            <p:cNvGrpSpPr/>
            <p:nvPr/>
          </p:nvGrpSpPr>
          <p:grpSpPr>
            <a:xfrm rot="0">
              <a:off x="21667478" y="304216"/>
              <a:ext cx="726984" cy="730870"/>
              <a:chOff x="0" y="0"/>
              <a:chExt cx="1338902" cy="1346059"/>
            </a:xfrm>
          </p:grpSpPr>
          <p:sp>
            <p:nvSpPr>
              <p:cNvPr name="Freeform 24" id="24"/>
              <p:cNvSpPr/>
              <p:nvPr/>
            </p:nvSpPr>
            <p:spPr>
              <a:xfrm flipH="false" flipV="false" rot="0">
                <a:off x="0" y="0"/>
                <a:ext cx="1338902" cy="1346059"/>
              </a:xfrm>
              <a:custGeom>
                <a:avLst/>
                <a:gdLst/>
                <a:ahLst/>
                <a:cxnLst/>
                <a:rect r="r" b="b" t="t" l="l"/>
                <a:pathLst>
                  <a:path h="1346059" w="1338902">
                    <a:moveTo>
                      <a:pt x="669451" y="0"/>
                    </a:moveTo>
                    <a:cubicBezTo>
                      <a:pt x="299723" y="0"/>
                      <a:pt x="0" y="301326"/>
                      <a:pt x="0" y="673030"/>
                    </a:cubicBezTo>
                    <a:cubicBezTo>
                      <a:pt x="0" y="1044734"/>
                      <a:pt x="299723" y="1346059"/>
                      <a:pt x="669451" y="1346059"/>
                    </a:cubicBezTo>
                    <a:cubicBezTo>
                      <a:pt x="1039179" y="1346059"/>
                      <a:pt x="1338902" y="1044734"/>
                      <a:pt x="1338902" y="673030"/>
                    </a:cubicBezTo>
                    <a:cubicBezTo>
                      <a:pt x="1338902" y="301326"/>
                      <a:pt x="1039179" y="0"/>
                      <a:pt x="669451" y="0"/>
                    </a:cubicBezTo>
                    <a:close/>
                  </a:path>
                </a:pathLst>
              </a:custGeom>
              <a:solidFill>
                <a:srgbClr val="F2F1F1"/>
              </a:solidFill>
            </p:spPr>
          </p:sp>
          <p:sp>
            <p:nvSpPr>
              <p:cNvPr name="TextBox 25" id="25"/>
              <p:cNvSpPr txBox="true"/>
              <p:nvPr/>
            </p:nvSpPr>
            <p:spPr>
              <a:xfrm>
                <a:off x="125522" y="69043"/>
                <a:ext cx="1087858" cy="1150823"/>
              </a:xfrm>
              <a:prstGeom prst="rect">
                <a:avLst/>
              </a:prstGeom>
            </p:spPr>
            <p:txBody>
              <a:bodyPr anchor="ctr" rtlCol="false" tIns="56764" lIns="56764" bIns="56764" rIns="56764"/>
              <a:lstStyle/>
              <a:p>
                <a:pPr algn="ctr">
                  <a:lnSpc>
                    <a:spcPts val="3262"/>
                  </a:lnSpc>
                </a:pPr>
              </a:p>
            </p:txBody>
          </p:sp>
        </p:grpSp>
        <p:sp>
          <p:nvSpPr>
            <p:cNvPr name="TextBox 26" id="26"/>
            <p:cNvSpPr txBox="true"/>
            <p:nvPr/>
          </p:nvSpPr>
          <p:spPr>
            <a:xfrm rot="0">
              <a:off x="21640995" y="209184"/>
              <a:ext cx="779949" cy="892359"/>
            </a:xfrm>
            <a:prstGeom prst="rect">
              <a:avLst/>
            </a:prstGeom>
          </p:spPr>
          <p:txBody>
            <a:bodyPr anchor="t" rtlCol="false" tIns="0" lIns="0" bIns="0" rIns="0">
              <a:spAutoFit/>
            </a:bodyPr>
            <a:lstStyle/>
            <a:p>
              <a:pPr algn="ctr">
                <a:lnSpc>
                  <a:spcPts val="5154"/>
                </a:lnSpc>
              </a:pPr>
              <a:r>
                <a:rPr lang="en-US" b="true" sz="4295">
                  <a:solidFill>
                    <a:srgbClr val="CD0A0A"/>
                  </a:solidFill>
                  <a:latin typeface="Poppins Bold"/>
                  <a:ea typeface="Poppins Bold"/>
                  <a:cs typeface="Poppins Bold"/>
                  <a:sym typeface="Poppins Bold"/>
                </a:rPr>
                <a:t>6</a:t>
              </a:r>
            </a:p>
          </p:txBody>
        </p:sp>
        <p:sp>
          <p:nvSpPr>
            <p:cNvPr name="TextBox 27" id="27"/>
            <p:cNvSpPr txBox="true"/>
            <p:nvPr/>
          </p:nvSpPr>
          <p:spPr>
            <a:xfrm rot="0">
              <a:off x="20609003" y="1474733"/>
              <a:ext cx="2843934" cy="900931"/>
            </a:xfrm>
            <a:prstGeom prst="rect">
              <a:avLst/>
            </a:prstGeom>
          </p:spPr>
          <p:txBody>
            <a:bodyPr anchor="t" rtlCol="false" tIns="0" lIns="0" bIns="0" rIns="0">
              <a:spAutoFit/>
            </a:bodyPr>
            <a:lstStyle/>
            <a:p>
              <a:pPr algn="ctr">
                <a:lnSpc>
                  <a:spcPts val="2706"/>
                </a:lnSpc>
                <a:spcBef>
                  <a:spcPct val="0"/>
                </a:spcBef>
              </a:pPr>
              <a:r>
                <a:rPr lang="en-US" b="true" sz="1933">
                  <a:solidFill>
                    <a:srgbClr val="CD0A0A"/>
                  </a:solidFill>
                  <a:latin typeface="Poppins Bold"/>
                  <a:ea typeface="Poppins Bold"/>
                  <a:cs typeface="Poppins Bold"/>
                  <a:sym typeface="Poppins Bold"/>
                </a:rPr>
                <a:t>Placa sob efeito de luz UV</a:t>
              </a:r>
            </a:p>
          </p:txBody>
        </p:sp>
      </p:grpSp>
      <p:sp>
        <p:nvSpPr>
          <p:cNvPr name="TextBox 28" id="28"/>
          <p:cNvSpPr txBox="true"/>
          <p:nvPr/>
        </p:nvSpPr>
        <p:spPr>
          <a:xfrm rot="0">
            <a:off x="706686" y="1601456"/>
            <a:ext cx="12816658"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Desenvolvimento da PCI</a:t>
            </a:r>
          </a:p>
        </p:txBody>
      </p:sp>
      <p:sp>
        <p:nvSpPr>
          <p:cNvPr name="TextBox 29" id="29"/>
          <p:cNvSpPr txBox="true"/>
          <p:nvPr/>
        </p:nvSpPr>
        <p:spPr>
          <a:xfrm rot="0">
            <a:off x="706686" y="2750934"/>
            <a:ext cx="15524713" cy="809371"/>
          </a:xfrm>
          <a:prstGeom prst="rect">
            <a:avLst/>
          </a:prstGeom>
        </p:spPr>
        <p:txBody>
          <a:bodyPr anchor="t" rtlCol="false" tIns="0" lIns="0" bIns="0" rIns="0">
            <a:spAutoFit/>
          </a:bodyPr>
          <a:lstStyle/>
          <a:p>
            <a:pPr algn="just">
              <a:lnSpc>
                <a:spcPts val="3163"/>
              </a:lnSpc>
              <a:spcBef>
                <a:spcPct val="0"/>
              </a:spcBef>
            </a:pPr>
            <a:r>
              <a:rPr lang="en-US" sz="2259">
                <a:solidFill>
                  <a:srgbClr val="000000"/>
                </a:solidFill>
                <a:latin typeface="Poppins"/>
                <a:ea typeface="Poppins"/>
                <a:cs typeface="Poppins"/>
                <a:sym typeface="Poppins"/>
              </a:rPr>
              <a:t>A placa de circuito impresso foi desenhada para integrar os componentes do sistema, proporcionando estabilidade e organização na montagem do CLP. Foram realizadas as seguintes etapas:</a:t>
            </a:r>
          </a:p>
        </p:txBody>
      </p:sp>
      <p:sp>
        <p:nvSpPr>
          <p:cNvPr name="Freeform 30" id="30"/>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blip>
            <a:stretch>
              <a:fillRect l="0" t="-7888" r="0" b="-7888"/>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59891" y="2954006"/>
            <a:ext cx="6855964" cy="6221788"/>
          </a:xfrm>
          <a:custGeom>
            <a:avLst/>
            <a:gdLst/>
            <a:ahLst/>
            <a:cxnLst/>
            <a:rect r="r" b="b" t="t" l="l"/>
            <a:pathLst>
              <a:path h="6221788" w="6855964">
                <a:moveTo>
                  <a:pt x="0" y="0"/>
                </a:moveTo>
                <a:lnTo>
                  <a:pt x="6855965" y="0"/>
                </a:lnTo>
                <a:lnTo>
                  <a:pt x="6855965" y="6221788"/>
                </a:lnTo>
                <a:lnTo>
                  <a:pt x="0" y="6221788"/>
                </a:lnTo>
                <a:lnTo>
                  <a:pt x="0" y="0"/>
                </a:lnTo>
                <a:close/>
              </a:path>
            </a:pathLst>
          </a:custGeom>
          <a:blipFill>
            <a:blip r:embed="rId6"/>
            <a:stretch>
              <a:fillRect l="0" t="0" r="0" b="0"/>
            </a:stretch>
          </a:blipFill>
        </p:spPr>
      </p:sp>
      <p:sp>
        <p:nvSpPr>
          <p:cNvPr name="Freeform 7" id="7"/>
          <p:cNvSpPr/>
          <p:nvPr/>
        </p:nvSpPr>
        <p:spPr>
          <a:xfrm flipH="false" flipV="false" rot="0">
            <a:off x="9767397" y="3037185"/>
            <a:ext cx="7160712" cy="6055430"/>
          </a:xfrm>
          <a:custGeom>
            <a:avLst/>
            <a:gdLst/>
            <a:ahLst/>
            <a:cxnLst/>
            <a:rect r="r" b="b" t="t" l="l"/>
            <a:pathLst>
              <a:path h="6055430" w="7160712">
                <a:moveTo>
                  <a:pt x="0" y="0"/>
                </a:moveTo>
                <a:lnTo>
                  <a:pt x="7160712" y="0"/>
                </a:lnTo>
                <a:lnTo>
                  <a:pt x="7160712" y="6055430"/>
                </a:lnTo>
                <a:lnTo>
                  <a:pt x="0" y="6055430"/>
                </a:lnTo>
                <a:lnTo>
                  <a:pt x="0" y="0"/>
                </a:lnTo>
                <a:close/>
              </a:path>
            </a:pathLst>
          </a:custGeom>
          <a:blipFill>
            <a:blip r:embed="rId7"/>
            <a:stretch>
              <a:fillRect l="0" t="0" r="0" b="0"/>
            </a:stretch>
          </a:blipFill>
        </p:spPr>
      </p:sp>
      <p:sp>
        <p:nvSpPr>
          <p:cNvPr name="TextBox 8" id="8"/>
          <p:cNvSpPr txBox="true"/>
          <p:nvPr/>
        </p:nvSpPr>
        <p:spPr>
          <a:xfrm rot="0">
            <a:off x="706686" y="1601456"/>
            <a:ext cx="17477081"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Modulação Virtual da PCI e das Conexões da PCI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blip>
            <a:stretch>
              <a:fillRect l="0" t="-7888" r="0" b="-7888"/>
            </a:stretch>
          </a:blipFill>
        </p:spPr>
      </p:sp>
      <p:sp>
        <p:nvSpPr>
          <p:cNvPr name="Freeform 3" id="3"/>
          <p:cNvSpPr/>
          <p:nvPr/>
        </p:nvSpPr>
        <p:spPr>
          <a:xfrm flipH="false" flipV="false" rot="0">
            <a:off x="20042" y="0"/>
            <a:ext cx="1286276" cy="1286276"/>
          </a:xfrm>
          <a:custGeom>
            <a:avLst/>
            <a:gdLst/>
            <a:ahLst/>
            <a:cxnLst/>
            <a:rect r="r" b="b" t="t" l="l"/>
            <a:pathLst>
              <a:path h="1286276" w="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06686" y="508764"/>
            <a:ext cx="2616323" cy="670433"/>
          </a:xfrm>
          <a:custGeom>
            <a:avLst/>
            <a:gdLst/>
            <a:ahLst/>
            <a:cxnLst/>
            <a:rect r="r" b="b" t="t" l="l"/>
            <a:pathLst>
              <a:path h="670433" w="2616323">
                <a:moveTo>
                  <a:pt x="0" y="0"/>
                </a:moveTo>
                <a:lnTo>
                  <a:pt x="2616322" y="0"/>
                </a:lnTo>
                <a:lnTo>
                  <a:pt x="2616322" y="670433"/>
                </a:lnTo>
                <a:lnTo>
                  <a:pt x="0" y="670433"/>
                </a:lnTo>
                <a:lnTo>
                  <a:pt x="0" y="0"/>
                </a:lnTo>
                <a:close/>
              </a:path>
            </a:pathLst>
          </a:custGeom>
          <a:blipFill>
            <a:blip r:embed="rId5"/>
            <a:stretch>
              <a:fillRect l="0" t="0" r="0" b="0"/>
            </a:stretch>
          </a:blipFill>
        </p:spPr>
      </p:sp>
      <p:sp>
        <p:nvSpPr>
          <p:cNvPr name="Freeform 5" id="5"/>
          <p:cNvSpPr/>
          <p:nvPr/>
        </p:nvSpPr>
        <p:spPr>
          <a:xfrm flipH="true" flipV="true" rot="0">
            <a:off x="14173998" y="6178663"/>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432216" y="2677776"/>
            <a:ext cx="7423567" cy="7001774"/>
          </a:xfrm>
          <a:custGeom>
            <a:avLst/>
            <a:gdLst/>
            <a:ahLst/>
            <a:cxnLst/>
            <a:rect r="r" b="b" t="t" l="l"/>
            <a:pathLst>
              <a:path h="7001774" w="7423567">
                <a:moveTo>
                  <a:pt x="0" y="0"/>
                </a:moveTo>
                <a:lnTo>
                  <a:pt x="7423568" y="0"/>
                </a:lnTo>
                <a:lnTo>
                  <a:pt x="7423568" y="7001774"/>
                </a:lnTo>
                <a:lnTo>
                  <a:pt x="0" y="7001774"/>
                </a:lnTo>
                <a:lnTo>
                  <a:pt x="0" y="0"/>
                </a:lnTo>
                <a:close/>
              </a:path>
            </a:pathLst>
          </a:custGeom>
          <a:blipFill>
            <a:blip r:embed="rId6"/>
            <a:stretch>
              <a:fillRect l="0" t="0" r="0" b="0"/>
            </a:stretch>
          </a:blipFill>
        </p:spPr>
      </p:sp>
      <p:sp>
        <p:nvSpPr>
          <p:cNvPr name="TextBox 7" id="7"/>
          <p:cNvSpPr txBox="true"/>
          <p:nvPr/>
        </p:nvSpPr>
        <p:spPr>
          <a:xfrm rot="0">
            <a:off x="706686" y="1601456"/>
            <a:ext cx="12996972" cy="876300"/>
          </a:xfrm>
          <a:prstGeom prst="rect">
            <a:avLst/>
          </a:prstGeom>
        </p:spPr>
        <p:txBody>
          <a:bodyPr anchor="t" rtlCol="false" tIns="0" lIns="0" bIns="0" rIns="0">
            <a:spAutoFit/>
          </a:bodyPr>
          <a:lstStyle/>
          <a:p>
            <a:pPr algn="l">
              <a:lnSpc>
                <a:spcPts val="6454"/>
              </a:lnSpc>
            </a:pPr>
            <a:r>
              <a:rPr lang="en-US" sz="5379" b="true">
                <a:solidFill>
                  <a:srgbClr val="960000"/>
                </a:solidFill>
                <a:latin typeface="Poppins Bold"/>
                <a:ea typeface="Poppins Bold"/>
                <a:cs typeface="Poppins Bold"/>
                <a:sym typeface="Poppins Bold"/>
              </a:rPr>
              <a:t>Modulação 3D da Placa Pronta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DAGp0rwPfwk</dc:identifier>
  <dcterms:modified xsi:type="dcterms:W3CDTF">2011-08-01T06:04:30Z</dcterms:modified>
  <cp:revision>1</cp:revision>
  <dc:title>Apresentação de Projeto</dc:title>
</cp:coreProperties>
</file>